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2"/>
  </p:notesMasterIdLst>
  <p:sldIdLst>
    <p:sldId id="414" r:id="rId2"/>
    <p:sldId id="416" r:id="rId3"/>
    <p:sldId id="415" r:id="rId4"/>
    <p:sldId id="440" r:id="rId5"/>
    <p:sldId id="495" r:id="rId6"/>
    <p:sldId id="481" r:id="rId7"/>
    <p:sldId id="525" r:id="rId8"/>
    <p:sldId id="523" r:id="rId9"/>
    <p:sldId id="488" r:id="rId10"/>
    <p:sldId id="337" r:id="rId11"/>
    <p:sldId id="342" r:id="rId12"/>
    <p:sldId id="339" r:id="rId13"/>
    <p:sldId id="418" r:id="rId14"/>
    <p:sldId id="419" r:id="rId15"/>
    <p:sldId id="420" r:id="rId16"/>
    <p:sldId id="428" r:id="rId17"/>
    <p:sldId id="424" r:id="rId18"/>
    <p:sldId id="430" r:id="rId19"/>
    <p:sldId id="425" r:id="rId20"/>
    <p:sldId id="426" r:id="rId21"/>
    <p:sldId id="427" r:id="rId22"/>
    <p:sldId id="494" r:id="rId23"/>
    <p:sldId id="343" r:id="rId24"/>
    <p:sldId id="345" r:id="rId25"/>
    <p:sldId id="298" r:id="rId26"/>
    <p:sldId id="351" r:id="rId27"/>
    <p:sldId id="352" r:id="rId28"/>
    <p:sldId id="528" r:id="rId29"/>
    <p:sldId id="531" r:id="rId30"/>
    <p:sldId id="532" r:id="rId31"/>
    <p:sldId id="533" r:id="rId32"/>
    <p:sldId id="534" r:id="rId33"/>
    <p:sldId id="453" r:id="rId34"/>
    <p:sldId id="454" r:id="rId35"/>
    <p:sldId id="538" r:id="rId36"/>
    <p:sldId id="518" r:id="rId37"/>
    <p:sldId id="519" r:id="rId38"/>
    <p:sldId id="522" r:id="rId39"/>
    <p:sldId id="520" r:id="rId40"/>
    <p:sldId id="521" r:id="rId41"/>
    <p:sldId id="445" r:id="rId42"/>
    <p:sldId id="446" r:id="rId43"/>
    <p:sldId id="447" r:id="rId44"/>
    <p:sldId id="435" r:id="rId45"/>
    <p:sldId id="444" r:id="rId46"/>
    <p:sldId id="436" r:id="rId47"/>
    <p:sldId id="438" r:id="rId48"/>
    <p:sldId id="524" r:id="rId49"/>
    <p:sldId id="459" r:id="rId50"/>
    <p:sldId id="467" r:id="rId51"/>
    <p:sldId id="461" r:id="rId52"/>
    <p:sldId id="463" r:id="rId53"/>
    <p:sldId id="464" r:id="rId54"/>
    <p:sldId id="465" r:id="rId55"/>
    <p:sldId id="462" r:id="rId56"/>
    <p:sldId id="468" r:id="rId57"/>
    <p:sldId id="470" r:id="rId58"/>
    <p:sldId id="496" r:id="rId59"/>
    <p:sldId id="498" r:id="rId60"/>
    <p:sldId id="49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3D3D3"/>
    <a:srgbClr val="0000FF"/>
    <a:srgbClr val="147ACE"/>
    <a:srgbClr val="97C8DC"/>
    <a:srgbClr val="DCA1A0"/>
    <a:srgbClr val="0072BD"/>
    <a:srgbClr val="C80000"/>
    <a:srgbClr val="05B8EA"/>
    <a:srgbClr val="66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94643"/>
  </p:normalViewPr>
  <p:slideViewPr>
    <p:cSldViewPr snapToGrid="0" snapToObjects="1">
      <p:cViewPr varScale="1">
        <p:scale>
          <a:sx n="69" d="100"/>
          <a:sy n="69" d="100"/>
        </p:scale>
        <p:origin x="91"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E6C9-C8DC-4748-9A52-02C474D50B33}"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77BB7-4CF5-4110-875D-E7440F708DE8}" type="slidenum">
              <a:rPr lang="en-GB" smtClean="0"/>
              <a:t>‹#›</a:t>
            </a:fld>
            <a:endParaRPr lang="en-GB"/>
          </a:p>
        </p:txBody>
      </p:sp>
    </p:spTree>
    <p:extLst>
      <p:ext uri="{BB962C8B-B14F-4D97-AF65-F5344CB8AC3E}">
        <p14:creationId xmlns:p14="http://schemas.microsoft.com/office/powerpoint/2010/main" val="397994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a:t>
            </a:fld>
            <a:endParaRPr lang="en-GB"/>
          </a:p>
        </p:txBody>
      </p:sp>
    </p:spTree>
    <p:extLst>
      <p:ext uri="{BB962C8B-B14F-4D97-AF65-F5344CB8AC3E}">
        <p14:creationId xmlns:p14="http://schemas.microsoft.com/office/powerpoint/2010/main" val="275657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20</a:t>
            </a:fld>
            <a:endParaRPr lang="en-GB"/>
          </a:p>
        </p:txBody>
      </p:sp>
    </p:spTree>
    <p:extLst>
      <p:ext uri="{BB962C8B-B14F-4D97-AF65-F5344CB8AC3E}">
        <p14:creationId xmlns:p14="http://schemas.microsoft.com/office/powerpoint/2010/main" val="25605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21</a:t>
            </a:fld>
            <a:endParaRPr lang="en-GB"/>
          </a:p>
        </p:txBody>
      </p:sp>
    </p:spTree>
    <p:extLst>
      <p:ext uri="{BB962C8B-B14F-4D97-AF65-F5344CB8AC3E}">
        <p14:creationId xmlns:p14="http://schemas.microsoft.com/office/powerpoint/2010/main" val="12044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22</a:t>
            </a:fld>
            <a:endParaRPr lang="en-GB"/>
          </a:p>
        </p:txBody>
      </p:sp>
    </p:spTree>
    <p:extLst>
      <p:ext uri="{BB962C8B-B14F-4D97-AF65-F5344CB8AC3E}">
        <p14:creationId xmlns:p14="http://schemas.microsoft.com/office/powerpoint/2010/main" val="33849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47</a:t>
            </a:fld>
            <a:endParaRPr lang="en-GB"/>
          </a:p>
        </p:txBody>
      </p:sp>
    </p:spTree>
    <p:extLst>
      <p:ext uri="{BB962C8B-B14F-4D97-AF65-F5344CB8AC3E}">
        <p14:creationId xmlns:p14="http://schemas.microsoft.com/office/powerpoint/2010/main" val="277958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48</a:t>
            </a:fld>
            <a:endParaRPr lang="en-GB"/>
          </a:p>
        </p:txBody>
      </p:sp>
    </p:spTree>
    <p:extLst>
      <p:ext uri="{BB962C8B-B14F-4D97-AF65-F5344CB8AC3E}">
        <p14:creationId xmlns:p14="http://schemas.microsoft.com/office/powerpoint/2010/main" val="60080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56</a:t>
            </a:fld>
            <a:endParaRPr lang="en-GB"/>
          </a:p>
        </p:txBody>
      </p:sp>
    </p:spTree>
    <p:extLst>
      <p:ext uri="{BB962C8B-B14F-4D97-AF65-F5344CB8AC3E}">
        <p14:creationId xmlns:p14="http://schemas.microsoft.com/office/powerpoint/2010/main" val="421433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57</a:t>
            </a:fld>
            <a:endParaRPr lang="en-GB"/>
          </a:p>
        </p:txBody>
      </p:sp>
    </p:spTree>
    <p:extLst>
      <p:ext uri="{BB962C8B-B14F-4D97-AF65-F5344CB8AC3E}">
        <p14:creationId xmlns:p14="http://schemas.microsoft.com/office/powerpoint/2010/main" val="104307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59</a:t>
            </a:fld>
            <a:endParaRPr lang="en-GB"/>
          </a:p>
        </p:txBody>
      </p:sp>
    </p:spTree>
    <p:extLst>
      <p:ext uri="{BB962C8B-B14F-4D97-AF65-F5344CB8AC3E}">
        <p14:creationId xmlns:p14="http://schemas.microsoft.com/office/powerpoint/2010/main" val="83717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7</a:t>
            </a:fld>
            <a:endParaRPr lang="en-GB"/>
          </a:p>
        </p:txBody>
      </p:sp>
    </p:spTree>
    <p:extLst>
      <p:ext uri="{BB962C8B-B14F-4D97-AF65-F5344CB8AC3E}">
        <p14:creationId xmlns:p14="http://schemas.microsoft.com/office/powerpoint/2010/main" val="403634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8</a:t>
            </a:fld>
            <a:endParaRPr lang="en-GB"/>
          </a:p>
        </p:txBody>
      </p:sp>
    </p:spTree>
    <p:extLst>
      <p:ext uri="{BB962C8B-B14F-4D97-AF65-F5344CB8AC3E}">
        <p14:creationId xmlns:p14="http://schemas.microsoft.com/office/powerpoint/2010/main" val="8177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14</a:t>
            </a:fld>
            <a:endParaRPr lang="en-GB"/>
          </a:p>
        </p:txBody>
      </p:sp>
    </p:spTree>
    <p:extLst>
      <p:ext uri="{BB962C8B-B14F-4D97-AF65-F5344CB8AC3E}">
        <p14:creationId xmlns:p14="http://schemas.microsoft.com/office/powerpoint/2010/main" val="389692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15</a:t>
            </a:fld>
            <a:endParaRPr lang="en-GB"/>
          </a:p>
        </p:txBody>
      </p:sp>
    </p:spTree>
    <p:extLst>
      <p:ext uri="{BB962C8B-B14F-4D97-AF65-F5344CB8AC3E}">
        <p14:creationId xmlns:p14="http://schemas.microsoft.com/office/powerpoint/2010/main" val="18000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16</a:t>
            </a:fld>
            <a:endParaRPr lang="en-GB"/>
          </a:p>
        </p:txBody>
      </p:sp>
    </p:spTree>
    <p:extLst>
      <p:ext uri="{BB962C8B-B14F-4D97-AF65-F5344CB8AC3E}">
        <p14:creationId xmlns:p14="http://schemas.microsoft.com/office/powerpoint/2010/main" val="299308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17</a:t>
            </a:fld>
            <a:endParaRPr lang="en-GB"/>
          </a:p>
        </p:txBody>
      </p:sp>
    </p:spTree>
    <p:extLst>
      <p:ext uri="{BB962C8B-B14F-4D97-AF65-F5344CB8AC3E}">
        <p14:creationId xmlns:p14="http://schemas.microsoft.com/office/powerpoint/2010/main" val="37833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18</a:t>
            </a:fld>
            <a:endParaRPr lang="en-GB"/>
          </a:p>
        </p:txBody>
      </p:sp>
    </p:spTree>
    <p:extLst>
      <p:ext uri="{BB962C8B-B14F-4D97-AF65-F5344CB8AC3E}">
        <p14:creationId xmlns:p14="http://schemas.microsoft.com/office/powerpoint/2010/main" val="265902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19</a:t>
            </a:fld>
            <a:endParaRPr lang="en-GB"/>
          </a:p>
        </p:txBody>
      </p:sp>
    </p:spTree>
    <p:extLst>
      <p:ext uri="{BB962C8B-B14F-4D97-AF65-F5344CB8AC3E}">
        <p14:creationId xmlns:p14="http://schemas.microsoft.com/office/powerpoint/2010/main" val="189495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98D0-1BBD-9140-A121-BB9EAE81F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C1FBF-80CC-6043-B106-C5D02D19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026AE-C735-1545-9D8D-5A294A27310A}"/>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D4986DC4-2142-AB47-94CD-2F748B1F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B16F4-3E97-2844-9F80-4D74FCC215C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9362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1F95-0081-944B-AB5B-93283E56D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6608B-6B01-BB41-ACD2-14B79707D9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E1A89-0660-A048-A7B7-BBF9320DD3CD}"/>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6E8CF1FA-A9BB-2841-8A35-1927527D5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6C307-2213-6C47-BE7A-4693FDB75B30}"/>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9799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B5186-62C3-4345-AE61-1DD2AA140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87CE7B-94FF-5644-A11E-C588FB2392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358EE-A96F-0A4D-A315-24DFBD2E5D45}"/>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DBDB473A-52F0-A846-B049-A5BB210D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715B9-5FEA-B64E-9177-2235837D9006}"/>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374046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111-6D52-B04F-A947-9CD713F73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095D-1EC8-454B-92BD-29B5F66F9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CC062-00E7-0C45-9F47-FFD5ABABC353}"/>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2EEF4718-9708-0141-984F-E6135E2EB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1BEAB-2728-BD4D-BD58-ADC9C136584C}"/>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027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6B0E-A49C-2B42-916B-A294E9F00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875E7-CF86-0448-B642-FA0968BC8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3EB38A-26C8-9D43-9367-AA36C6B4BAB9}"/>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F43D94C9-7F61-9C44-8D56-3E2723DB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9962-176A-D747-9910-27230F323734}"/>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37574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1B0-479F-6B48-A39B-F812C9B9F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DFA86-AD99-B04D-97F8-A4EE0C703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4AFBF-FFEE-6249-8E09-997921C44D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42121-0526-3C41-9E0B-33F6A254CC32}"/>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6" name="Footer Placeholder 5">
            <a:extLst>
              <a:ext uri="{FF2B5EF4-FFF2-40B4-BE49-F238E27FC236}">
                <a16:creationId xmlns:a16="http://schemas.microsoft.com/office/drawing/2014/main" id="{1D1D1AF0-7769-3344-BA28-FB5AE9E2C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38881-A55F-4349-9F27-B5E9B559F25F}"/>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8448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0A3E-9954-4943-9208-3A025614E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C1965-3F67-6A41-AB0C-4156DA5C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DDDCEB-A6F3-5845-82DA-392A4C130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F82EC-FF6A-9645-B8F8-2DEFF60B2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5C6EB3-BA84-7C40-BBA1-D8835EEB40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7EC5C-6740-8E43-A4E3-521292045C01}"/>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8" name="Footer Placeholder 7">
            <a:extLst>
              <a:ext uri="{FF2B5EF4-FFF2-40B4-BE49-F238E27FC236}">
                <a16:creationId xmlns:a16="http://schemas.microsoft.com/office/drawing/2014/main" id="{07067257-9FCB-A048-96F5-2FD0466D5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B7FF74-7DAE-E341-8B42-78E9E39FC45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7667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E94-7815-6C40-B5FE-D3D8E22C0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464764-C6A4-E943-AE20-9D52847B1888}"/>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4" name="Footer Placeholder 3">
            <a:extLst>
              <a:ext uri="{FF2B5EF4-FFF2-40B4-BE49-F238E27FC236}">
                <a16:creationId xmlns:a16="http://schemas.microsoft.com/office/drawing/2014/main" id="{9096C65A-1193-0B45-85B2-B1B77A001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A86A4D-9B0E-314D-B6E6-99894CA9CDF8}"/>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3524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A839E-FB21-EF4D-957D-D0EA9ED25EEE}"/>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3" name="Footer Placeholder 2">
            <a:extLst>
              <a:ext uri="{FF2B5EF4-FFF2-40B4-BE49-F238E27FC236}">
                <a16:creationId xmlns:a16="http://schemas.microsoft.com/office/drawing/2014/main" id="{A37120BE-2A4E-6A47-A946-EF22A2F7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9A601-2F83-C04B-A9FB-1AD4993CED8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927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8EB7-D390-0A41-9B83-71E900B55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AF818-AC5D-5348-A25B-01B822844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782D3-3E52-3944-930E-8511C0CEE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BA983-8B90-564F-8B7C-3B7D06B9EE99}"/>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6" name="Footer Placeholder 5">
            <a:extLst>
              <a:ext uri="{FF2B5EF4-FFF2-40B4-BE49-F238E27FC236}">
                <a16:creationId xmlns:a16="http://schemas.microsoft.com/office/drawing/2014/main" id="{00C4E997-78E1-7841-951C-F8709E0A9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01CC1-25A7-D343-A47A-9EC6BF5383B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428230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C88A-F6A9-0142-8C06-2535933C3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25D13C-DD2D-C849-8DAD-8FC4ECD3C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ADA2C-E918-574E-8D3C-9043614F9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72CDD-A3DD-A14E-B86E-0D0D305C29C0}"/>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6" name="Footer Placeholder 5">
            <a:extLst>
              <a:ext uri="{FF2B5EF4-FFF2-40B4-BE49-F238E27FC236}">
                <a16:creationId xmlns:a16="http://schemas.microsoft.com/office/drawing/2014/main" id="{FB84F25B-BCD1-3B4F-B2C7-490186F2EE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B3EEC2-E899-DE4F-A878-98EFBBD5DFB7}"/>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2783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3F8F1-55F6-6947-91A6-7220946A5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51257-46A3-864E-8677-00743661B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E37BF-FF8D-7A43-A9CD-147C665A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7E76B3FE-EAB9-D543-B2D5-EC23393B2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DF8383-391A-CC4D-9C60-8886526B6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117BA-67DF-4843-8DC9-92543E3209D3}" type="slidenum">
              <a:rPr lang="en-US" smtClean="0"/>
              <a:t>‹#›</a:t>
            </a:fld>
            <a:endParaRPr lang="en-US"/>
          </a:p>
        </p:txBody>
      </p:sp>
    </p:spTree>
    <p:extLst>
      <p:ext uri="{BB962C8B-B14F-4D97-AF65-F5344CB8AC3E}">
        <p14:creationId xmlns:p14="http://schemas.microsoft.com/office/powerpoint/2010/main" val="19297457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50.png"/><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0.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39.png"/><Relationship Id="rId4" Type="http://schemas.openxmlformats.org/officeDocument/2006/relationships/image" Target="../media/image72.png"/><Relationship Id="rId9"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5.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97BB7524-C232-499B-BADB-3E1AA0E0920E}"/>
              </a:ext>
            </a:extLst>
          </p:cNvPr>
          <p:cNvPicPr>
            <a:picLocks noChangeAspect="1"/>
          </p:cNvPicPr>
          <p:nvPr/>
        </p:nvPicPr>
        <p:blipFill>
          <a:blip r:embed="rId3"/>
          <a:stretch>
            <a:fillRect/>
          </a:stretch>
        </p:blipFill>
        <p:spPr>
          <a:xfrm>
            <a:off x="374996" y="1053067"/>
            <a:ext cx="11355042" cy="2382931"/>
          </a:xfrm>
          <a:prstGeom prst="rect">
            <a:avLst/>
          </a:prstGeom>
          <a:ln>
            <a:solidFill>
              <a:schemeClr val="tx1"/>
            </a:solidFill>
          </a:ln>
        </p:spPr>
      </p:pic>
      <p:sp>
        <p:nvSpPr>
          <p:cNvPr id="2" name="Title 1">
            <a:extLst>
              <a:ext uri="{FF2B5EF4-FFF2-40B4-BE49-F238E27FC236}">
                <a16:creationId xmlns:a16="http://schemas.microsoft.com/office/drawing/2014/main" id="{249E40F2-1AA7-5A44-B1D8-C3D4A20326EC}"/>
              </a:ext>
            </a:extLst>
          </p:cNvPr>
          <p:cNvSpPr>
            <a:spLocks noGrp="1"/>
          </p:cNvSpPr>
          <p:nvPr>
            <p:ph type="ctrTitle"/>
          </p:nvPr>
        </p:nvSpPr>
        <p:spPr>
          <a:xfrm>
            <a:off x="2747644" y="1053067"/>
            <a:ext cx="8982394" cy="2387600"/>
          </a:xfrm>
          <a:noFill/>
          <a:ln>
            <a:noFill/>
          </a:ln>
        </p:spPr>
        <p:txBody>
          <a:bodyPr anchor="ctr">
            <a:noAutofit/>
          </a:bodyPr>
          <a:lstStyle/>
          <a:p>
            <a:r>
              <a:rPr lang="en-US" sz="6600" b="1" i="1" dirty="0">
                <a:ln>
                  <a:solidFill>
                    <a:schemeClr val="tx1"/>
                  </a:solidFill>
                </a:ln>
                <a:solidFill>
                  <a:schemeClr val="bg1"/>
                </a:solidFill>
                <a:effectLst>
                  <a:outerShdw blurRad="50800" dist="38100" dir="2700000" algn="tl" rotWithShape="0">
                    <a:prstClr val="black">
                      <a:alpha val="40000"/>
                    </a:prstClr>
                  </a:outerShdw>
                </a:effectLst>
              </a:rPr>
              <a:t>Brain Modelling Workshop</a:t>
            </a:r>
            <a:br>
              <a:rPr lang="en-US" sz="3600" b="1" i="1" dirty="0">
                <a:ln>
                  <a:solidFill>
                    <a:schemeClr val="tx1"/>
                  </a:solidFill>
                </a:ln>
                <a:solidFill>
                  <a:schemeClr val="bg1"/>
                </a:solidFill>
                <a:effectLst>
                  <a:outerShdw blurRad="50800" dist="38100" dir="2700000" algn="tl" rotWithShape="0">
                    <a:prstClr val="black">
                      <a:alpha val="40000"/>
                    </a:prstClr>
                  </a:outerShdw>
                </a:effectLst>
              </a:rPr>
            </a:br>
            <a:r>
              <a:rPr lang="en-US" sz="3600" b="1" i="1" dirty="0">
                <a:ln>
                  <a:solidFill>
                    <a:schemeClr val="tx1"/>
                  </a:solidFill>
                </a:ln>
                <a:solidFill>
                  <a:schemeClr val="bg1"/>
                </a:solidFill>
                <a:effectLst>
                  <a:outerShdw blurRad="50800" dist="38100" dir="2700000" algn="tl" rotWithShape="0">
                    <a:prstClr val="black">
                      <a:alpha val="40000"/>
                    </a:prstClr>
                  </a:outerShdw>
                </a:effectLst>
              </a:rPr>
              <a:t>Session 1: Introduction to dynamical systems</a:t>
            </a:r>
            <a:endParaRPr lang="en-US" sz="4000" dirty="0">
              <a:effectLst>
                <a:outerShdw blurRad="50800" dist="38100" dir="2700000" algn="tl" rotWithShape="0">
                  <a:prstClr val="black">
                    <a:alpha val="40000"/>
                  </a:prstClr>
                </a:outerShdw>
              </a:effectLst>
              <a:latin typeface="+mn-lt"/>
            </a:endParaRPr>
          </a:p>
        </p:txBody>
      </p:sp>
      <p:sp>
        <p:nvSpPr>
          <p:cNvPr id="10" name="Subtitle 2">
            <a:extLst>
              <a:ext uri="{FF2B5EF4-FFF2-40B4-BE49-F238E27FC236}">
                <a16:creationId xmlns:a16="http://schemas.microsoft.com/office/drawing/2014/main" id="{357DF3FF-241D-4346-87A0-1744E394065A}"/>
              </a:ext>
            </a:extLst>
          </p:cNvPr>
          <p:cNvSpPr>
            <a:spLocks noGrp="1"/>
          </p:cNvSpPr>
          <p:nvPr>
            <p:ph type="subTitle" idx="1"/>
          </p:nvPr>
        </p:nvSpPr>
        <p:spPr>
          <a:xfrm>
            <a:off x="1524000" y="3532742"/>
            <a:ext cx="9144000" cy="1655762"/>
          </a:xfrm>
        </p:spPr>
        <p:txBody>
          <a:bodyPr>
            <a:normAutofit fontScale="92500" lnSpcReduction="10000"/>
          </a:bodyPr>
          <a:lstStyle/>
          <a:p>
            <a:r>
              <a:rPr lang="en-US" i="1" dirty="0"/>
              <a:t>Luke Tait</a:t>
            </a:r>
            <a:br>
              <a:rPr lang="en-US" i="1" dirty="0"/>
            </a:br>
            <a:r>
              <a:rPr lang="en-US" i="1" dirty="0"/>
              <a:t>Additional tutors: </a:t>
            </a:r>
            <a:r>
              <a:rPr lang="en-US" i="1" dirty="0" err="1"/>
              <a:t>Marinho</a:t>
            </a:r>
            <a:r>
              <a:rPr lang="en-US" i="1" dirty="0"/>
              <a:t> Lopes, Alex Shaw, Dominik </a:t>
            </a:r>
            <a:r>
              <a:rPr lang="en-US" i="1" dirty="0" err="1"/>
              <a:t>Krzeminski</a:t>
            </a:r>
            <a:br>
              <a:rPr lang="en-US" i="1" dirty="0"/>
            </a:br>
            <a:br>
              <a:rPr lang="en-US" i="1" dirty="0"/>
            </a:br>
            <a:r>
              <a:rPr lang="en-US" i="1" dirty="0"/>
              <a:t>Slides + practical files: </a:t>
            </a:r>
            <a:r>
              <a:rPr lang="en-US" dirty="0">
                <a:solidFill>
                  <a:srgbClr val="0432FF"/>
                </a:solidFill>
              </a:rPr>
              <a:t>www.github.com/lukewtait/intro_to_modelling</a:t>
            </a:r>
          </a:p>
          <a:p>
            <a:r>
              <a:rPr lang="en-US" i="1" dirty="0"/>
              <a:t>Questions: </a:t>
            </a:r>
            <a:r>
              <a:rPr lang="en-US" dirty="0">
                <a:solidFill>
                  <a:srgbClr val="0432FF"/>
                </a:solidFill>
              </a:rPr>
              <a:t>brainmodelworkshop.freeforums.net</a:t>
            </a:r>
            <a:endParaRPr lang="en-US" dirty="0"/>
          </a:p>
          <a:p>
            <a:endParaRPr lang="en-US" i="1" dirty="0"/>
          </a:p>
        </p:txBody>
      </p:sp>
      <p:sp>
        <p:nvSpPr>
          <p:cNvPr id="3" name="TextBox 2">
            <a:extLst>
              <a:ext uri="{FF2B5EF4-FFF2-40B4-BE49-F238E27FC236}">
                <a16:creationId xmlns:a16="http://schemas.microsoft.com/office/drawing/2014/main" id="{7B077FC8-F01B-4FB4-BED3-323D63A087A0}"/>
              </a:ext>
            </a:extLst>
          </p:cNvPr>
          <p:cNvSpPr txBox="1"/>
          <p:nvPr/>
        </p:nvSpPr>
        <p:spPr>
          <a:xfrm>
            <a:off x="886120" y="5450990"/>
            <a:ext cx="10595727" cy="707886"/>
          </a:xfrm>
          <a:prstGeom prst="rect">
            <a:avLst/>
          </a:prstGeom>
          <a:noFill/>
        </p:spPr>
        <p:txBody>
          <a:bodyPr wrap="square" rtlCol="0">
            <a:spAutoFit/>
          </a:bodyPr>
          <a:lstStyle/>
          <a:p>
            <a:pPr algn="ctr"/>
            <a:r>
              <a:rPr lang="en-GB" sz="2000" dirty="0"/>
              <a:t>Please unmute your mic at any point to ask questions. I will also ask you some questions throughout, so be ready to unmute to supply answers!</a:t>
            </a:r>
          </a:p>
        </p:txBody>
      </p:sp>
    </p:spTree>
    <p:extLst>
      <p:ext uri="{BB962C8B-B14F-4D97-AF65-F5344CB8AC3E}">
        <p14:creationId xmlns:p14="http://schemas.microsoft.com/office/powerpoint/2010/main" val="1472388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48922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spTree>
    <p:extLst>
      <p:ext uri="{BB962C8B-B14F-4D97-AF65-F5344CB8AC3E}">
        <p14:creationId xmlns:p14="http://schemas.microsoft.com/office/powerpoint/2010/main" val="136151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E87AB1A-26AA-0142-BA26-A7D0777F7C9A}"/>
                </a:ext>
              </a:extLst>
            </p:cNvPr>
            <p:cNvSpPr txBox="1"/>
            <p:nvPr/>
          </p:nvSpPr>
          <p:spPr>
            <a:xfrm>
              <a:off x="5582193" y="3429005"/>
              <a:ext cx="1053737" cy="461665"/>
            </a:xfrm>
            <a:prstGeom prst="rect">
              <a:avLst/>
            </a:prstGeom>
            <a:noFill/>
          </p:spPr>
          <p:txBody>
            <a:bodyPr wrap="square" rtlCol="0">
              <a:spAutoFit/>
            </a:bodyPr>
            <a:lstStyle/>
            <a:p>
              <a:pPr algn="ctr"/>
              <a:r>
                <a:rPr lang="en-GB" sz="2400" dirty="0"/>
                <a:t>speed</a:t>
              </a:r>
            </a:p>
          </p:txBody>
        </p:sp>
      </p:grpSp>
    </p:spTree>
    <p:extLst>
      <p:ext uri="{BB962C8B-B14F-4D97-AF65-F5344CB8AC3E}">
        <p14:creationId xmlns:p14="http://schemas.microsoft.com/office/powerpoint/2010/main" val="47353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2"/>
          <a:srcRect l="27928" t="24652" r="27369" b="25439"/>
          <a:stretch/>
        </p:blipFill>
        <p:spPr>
          <a:xfrm>
            <a:off x="2610852" y="1597317"/>
            <a:ext cx="7604019" cy="4775242"/>
          </a:xfrm>
          <a:prstGeom prst="rect">
            <a:avLst/>
          </a:prstGeom>
        </p:spPr>
      </p:pic>
    </p:spTree>
    <p:extLst>
      <p:ext uri="{BB962C8B-B14F-4D97-AF65-F5344CB8AC3E}">
        <p14:creationId xmlns:p14="http://schemas.microsoft.com/office/powerpoint/2010/main" val="296522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2" name="Freeform: Shape 11">
            <a:extLst>
              <a:ext uri="{FF2B5EF4-FFF2-40B4-BE49-F238E27FC236}">
                <a16:creationId xmlns:a16="http://schemas.microsoft.com/office/drawing/2014/main" id="{1B4008C7-C069-4A98-95B9-D7E68630F1EC}"/>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397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185214" cy="400110"/>
          </a:xfrm>
          <a:prstGeom prst="rect">
            <a:avLst/>
          </a:prstGeom>
          <a:noFill/>
        </p:spPr>
        <p:txBody>
          <a:bodyPr wrap="none" rtlCol="0">
            <a:spAutoFit/>
          </a:bodyPr>
          <a:lstStyle/>
          <a:p>
            <a:r>
              <a:rPr lang="en-GB" sz="2000" dirty="0">
                <a:latin typeface="Comic Sans MS" panose="030F0702030302020204" pitchFamily="66" charset="0"/>
              </a:rPr>
              <a:t>SPEED =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a:t>
            </a:r>
            <a:endParaRPr lang="en-GB" sz="2000" dirty="0"/>
          </a:p>
        </p:txBody>
      </p:sp>
    </p:spTree>
    <p:extLst>
      <p:ext uri="{BB962C8B-B14F-4D97-AF65-F5344CB8AC3E}">
        <p14:creationId xmlns:p14="http://schemas.microsoft.com/office/powerpoint/2010/main" val="2111662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24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5731772" y="482992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endParaRPr lang="en-GB" dirty="0">
              <a:latin typeface="Comic Sans MS" panose="030F0702030302020204" pitchFamily="66" charset="0"/>
            </a:endParaRP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28299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a:t>
            </a:r>
            <a:r>
              <a:rPr lang="en-GB" sz="2000" dirty="0">
                <a:latin typeface="Comic Sans MS" panose="030F0702030302020204" pitchFamily="66" charset="0"/>
              </a:rPr>
              <a:t> = SPEED</a:t>
            </a:r>
            <a:r>
              <a:rPr lang="en-GB" sz="2000" baseline="-25000" dirty="0">
                <a:latin typeface="Comic Sans MS" panose="030F0702030302020204" pitchFamily="66" charset="0"/>
              </a:rPr>
              <a:t>2</a:t>
            </a:r>
            <a:endParaRPr lang="en-GB" sz="2000" dirty="0"/>
          </a:p>
        </p:txBody>
      </p:sp>
      <p:sp>
        <p:nvSpPr>
          <p:cNvPr id="9" name="Freeform: Shape 8">
            <a:extLst>
              <a:ext uri="{FF2B5EF4-FFF2-40B4-BE49-F238E27FC236}">
                <a16:creationId xmlns:a16="http://schemas.microsoft.com/office/drawing/2014/main" id="{BB5DAF06-91C1-45EE-B3D1-0632EDB15923}"/>
              </a:ext>
            </a:extLst>
          </p:cNvPr>
          <p:cNvSpPr/>
          <p:nvPr/>
        </p:nvSpPr>
        <p:spPr>
          <a:xfrm>
            <a:off x="6525871" y="4258881"/>
            <a:ext cx="7200" cy="54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19DC7E3-1498-4382-B6F9-7D65B2E8319A}"/>
              </a:ext>
            </a:extLst>
          </p:cNvPr>
          <p:cNvSpPr txBox="1"/>
          <p:nvPr/>
        </p:nvSpPr>
        <p:spPr>
          <a:xfrm>
            <a:off x="6761678" y="484779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2" name="TextBox 11">
            <a:extLst>
              <a:ext uri="{FF2B5EF4-FFF2-40B4-BE49-F238E27FC236}">
                <a16:creationId xmlns:a16="http://schemas.microsoft.com/office/drawing/2014/main" id="{BDCDE985-5551-46A6-AE04-F255AE2E8A6F}"/>
              </a:ext>
            </a:extLst>
          </p:cNvPr>
          <p:cNvSpPr txBox="1"/>
          <p:nvPr/>
        </p:nvSpPr>
        <p:spPr>
          <a:xfrm>
            <a:off x="6469641" y="432720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endParaRPr lang="en-GB" dirty="0">
              <a:latin typeface="Comic Sans MS" panose="030F0702030302020204" pitchFamily="66" charset="0"/>
            </a:endParaRPr>
          </a:p>
        </p:txBody>
      </p:sp>
    </p:spTree>
    <p:extLst>
      <p:ext uri="{BB962C8B-B14F-4D97-AF65-F5344CB8AC3E}">
        <p14:creationId xmlns:p14="http://schemas.microsoft.com/office/powerpoint/2010/main" val="255859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Tree>
    <p:extLst>
      <p:ext uri="{BB962C8B-B14F-4D97-AF65-F5344CB8AC3E}">
        <p14:creationId xmlns:p14="http://schemas.microsoft.com/office/powerpoint/2010/main" val="3603538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729533" y="551497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p>
        </p:txBody>
      </p:sp>
      <p:sp>
        <p:nvSpPr>
          <p:cNvPr id="14" name="Freeform: Shape 13">
            <a:extLst>
              <a:ext uri="{FF2B5EF4-FFF2-40B4-BE49-F238E27FC236}">
                <a16:creationId xmlns:a16="http://schemas.microsoft.com/office/drawing/2014/main" id="{0716B546-4A79-4A34-B153-65A2BF434305}"/>
              </a:ext>
            </a:extLst>
          </p:cNvPr>
          <p:cNvSpPr/>
          <p:nvPr/>
        </p:nvSpPr>
        <p:spPr>
          <a:xfrm>
            <a:off x="6466490" y="4984364"/>
            <a:ext cx="7200" cy="504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6491797" y="5017901"/>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229412" y="3228945"/>
            <a:ext cx="2257349"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 </a:t>
            </a:r>
            <a:r>
              <a:rPr lang="en-GB" sz="2000" dirty="0">
                <a:latin typeface="Comic Sans MS" panose="030F0702030302020204" pitchFamily="66" charset="0"/>
              </a:rPr>
              <a:t>≠ SPEED</a:t>
            </a:r>
            <a:r>
              <a:rPr lang="en-GB" sz="2000" baseline="-25000" dirty="0">
                <a:latin typeface="Comic Sans MS" panose="030F0702030302020204" pitchFamily="66" charset="0"/>
              </a:rPr>
              <a:t>2</a:t>
            </a:r>
            <a:endParaRPr lang="en-GB" sz="2000" dirty="0"/>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E1F8EB-B4BB-4659-AECC-6EF19F49EB23}"/>
              </a:ext>
            </a:extLst>
          </p:cNvPr>
          <p:cNvSpPr txBox="1"/>
          <p:nvPr/>
        </p:nvSpPr>
        <p:spPr>
          <a:xfrm>
            <a:off x="8607945" y="4387883"/>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p>
        </p:txBody>
      </p:sp>
      <p:sp>
        <p:nvSpPr>
          <p:cNvPr id="16" name="TextBox 15">
            <a:extLst>
              <a:ext uri="{FF2B5EF4-FFF2-40B4-BE49-F238E27FC236}">
                <a16:creationId xmlns:a16="http://schemas.microsoft.com/office/drawing/2014/main" id="{A6AC563D-F29C-4E25-93A1-BB1F4C4F34EA}"/>
              </a:ext>
            </a:extLst>
          </p:cNvPr>
          <p:cNvSpPr txBox="1"/>
          <p:nvPr/>
        </p:nvSpPr>
        <p:spPr>
          <a:xfrm>
            <a:off x="7323526" y="549421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6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924502" y="5527811"/>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8615145" y="4476214"/>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34513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Aims of this tutorial</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4137430"/>
          </a:xfrm>
          <a:solidFill>
            <a:schemeClr val="bg1"/>
          </a:solidFill>
        </p:spPr>
        <p:txBody>
          <a:bodyPr>
            <a:normAutofit/>
          </a:bodyPr>
          <a:lstStyle/>
          <a:p>
            <a:pPr marL="0" indent="0">
              <a:buNone/>
            </a:pPr>
            <a:r>
              <a:rPr lang="en-US" dirty="0"/>
              <a:t>Aims: Introduce non-mathematicians (e.g. neuroscientists, psychologists) to concepts and mathematical background behind models of brain dynamics.</a:t>
            </a:r>
          </a:p>
          <a:p>
            <a:pPr marL="0" indent="0">
              <a:buNone/>
            </a:pPr>
            <a:br>
              <a:rPr lang="en-US" dirty="0"/>
            </a:br>
            <a:r>
              <a:rPr lang="en-US" dirty="0"/>
              <a:t>By the end of this tutorial, you will be able to: </a:t>
            </a:r>
          </a:p>
          <a:p>
            <a:r>
              <a:rPr lang="en-US" dirty="0"/>
              <a:t>Differentiate between different types and levels of brain models</a:t>
            </a:r>
          </a:p>
          <a:p>
            <a:r>
              <a:rPr lang="en-US" dirty="0"/>
              <a:t>Understand some basic terminology in the field of dynamical systems</a:t>
            </a:r>
          </a:p>
          <a:p>
            <a:r>
              <a:rPr lang="en-US" dirty="0"/>
              <a:t>Implement and solve a model of brain dynamics, particularly cortical gamma oscillations</a:t>
            </a:r>
            <a:endParaRPr lang="en-US" b="1" dirty="0"/>
          </a:p>
        </p:txBody>
      </p:sp>
    </p:spTree>
    <p:extLst>
      <p:ext uri="{BB962C8B-B14F-4D97-AF65-F5344CB8AC3E}">
        <p14:creationId xmlns:p14="http://schemas.microsoft.com/office/powerpoint/2010/main" val="168000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142077" y="5529775"/>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172070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321186" y="5529775"/>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2713485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840642" y="5482817"/>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flipH="1">
            <a:off x="6491413" y="5109210"/>
            <a:ext cx="45719" cy="405934"/>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89" y="5488363"/>
            <a:ext cx="1097723" cy="45719"/>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2DDE8711-A335-4838-9469-9C77B50654D8}"/>
              </a:ext>
            </a:extLst>
          </p:cNvPr>
          <p:cNvCxnSpPr>
            <a:cxnSpLocks/>
          </p:cNvCxnSpPr>
          <p:nvPr/>
        </p:nvCxnSpPr>
        <p:spPr>
          <a:xfrm flipH="1">
            <a:off x="3352800" y="4697730"/>
            <a:ext cx="4309110" cy="1543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99C35B-C381-4F96-9465-A055BEAF3C2F}"/>
              </a:ext>
            </a:extLst>
          </p:cNvPr>
          <p:cNvSpPr txBox="1"/>
          <p:nvPr/>
        </p:nvSpPr>
        <p:spPr>
          <a:xfrm>
            <a:off x="6531309" y="5119031"/>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365487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441EC9-1D8F-694B-8D2C-57FDF1D9C80E}"/>
                  </a:ext>
                </a:extLst>
              </p:cNvPr>
              <p:cNvSpPr txBox="1"/>
              <p:nvPr/>
            </p:nvSpPr>
            <p:spPr>
              <a:xfrm>
                <a:off x="5599612" y="2994678"/>
                <a:ext cx="1210492" cy="7935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𝑑𝑥</m:t>
                          </m:r>
                        </m:num>
                        <m:den>
                          <m:r>
                            <a:rPr lang="en-GB" sz="2400" b="0" i="1" smtClean="0">
                              <a:latin typeface="Cambria Math" panose="02040503050406030204" pitchFamily="18" charset="0"/>
                            </a:rPr>
                            <m:t>𝑑𝑡</m:t>
                          </m:r>
                        </m:den>
                      </m:f>
                    </m:oMath>
                  </m:oMathPara>
                </a14:m>
                <a:endParaRPr lang="en-GB" sz="2800" dirty="0"/>
              </a:p>
            </p:txBody>
          </p:sp>
        </mc:Choice>
        <mc:Fallback xmlns="">
          <p:sp>
            <p:nvSpPr>
              <p:cNvPr id="12" name="TextBox 11">
                <a:extLst>
                  <a:ext uri="{FF2B5EF4-FFF2-40B4-BE49-F238E27FC236}">
                    <a16:creationId xmlns:a16="http://schemas.microsoft.com/office/drawing/2014/main" id="{A3441EC9-1D8F-694B-8D2C-57FDF1D9C80E}"/>
                  </a:ext>
                </a:extLst>
              </p:cNvPr>
              <p:cNvSpPr txBox="1">
                <a:spLocks noRot="1" noChangeAspect="1" noMove="1" noResize="1" noEditPoints="1" noAdjustHandles="1" noChangeArrowheads="1" noChangeShapeType="1" noTextEdit="1"/>
              </p:cNvSpPr>
              <p:nvPr/>
            </p:nvSpPr>
            <p:spPr>
              <a:xfrm>
                <a:off x="5599612" y="2994678"/>
                <a:ext cx="1210492" cy="793551"/>
              </a:xfrm>
              <a:prstGeom prst="rect">
                <a:avLst/>
              </a:prstGeom>
              <a:blipFill>
                <a:blip r:embed="rId4"/>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283403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FADB97-08B8-E049-8070-4940E7739061}"/>
                  </a:ext>
                </a:extLst>
              </p:cNvPr>
              <p:cNvSpPr txBox="1"/>
              <p:nvPr/>
            </p:nvSpPr>
            <p:spPr>
              <a:xfrm>
                <a:off x="5599612" y="3241004"/>
                <a:ext cx="12104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𝑥</m:t>
                          </m:r>
                        </m:e>
                      </m:acc>
                    </m:oMath>
                  </m:oMathPara>
                </a14:m>
                <a:endParaRPr lang="en-GB" sz="2800" dirty="0"/>
              </a:p>
            </p:txBody>
          </p:sp>
        </mc:Choice>
        <mc:Fallback xmlns="">
          <p:sp>
            <p:nvSpPr>
              <p:cNvPr id="16" name="TextBox 15">
                <a:extLst>
                  <a:ext uri="{FF2B5EF4-FFF2-40B4-BE49-F238E27FC236}">
                    <a16:creationId xmlns:a16="http://schemas.microsoft.com/office/drawing/2014/main" id="{D3FADB97-08B8-E049-8070-4940E7739061}"/>
                  </a:ext>
                </a:extLst>
              </p:cNvPr>
              <p:cNvSpPr txBox="1">
                <a:spLocks noRot="1" noChangeAspect="1" noMove="1" noResize="1" noEditPoints="1" noAdjustHandles="1" noChangeArrowheads="1" noChangeShapeType="1" noTextEdit="1"/>
              </p:cNvSpPr>
              <p:nvPr/>
            </p:nvSpPr>
            <p:spPr>
              <a:xfrm>
                <a:off x="5599612" y="3241004"/>
                <a:ext cx="121049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6FDCB7-0CCB-7041-A1B7-06523C27A38D}"/>
                  </a:ext>
                </a:extLst>
              </p:cNvPr>
              <p:cNvSpPr txBox="1"/>
              <p:nvPr/>
            </p:nvSpPr>
            <p:spPr>
              <a:xfrm>
                <a:off x="6810104" y="2724834"/>
                <a:ext cx="3059760" cy="369332"/>
              </a:xfrm>
              <a:prstGeom prst="rect">
                <a:avLst/>
              </a:prstGeom>
              <a:noFill/>
            </p:spPr>
            <p:txBody>
              <a:bodyPr wrap="square" rtlCol="0">
                <a:spAutoFit/>
              </a:bodyPr>
              <a:lstStyle/>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means the same as </a:t>
                </a:r>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oMath>
                </a14:m>
                <a:endParaRPr lang="en-GB" dirty="0"/>
              </a:p>
            </p:txBody>
          </p:sp>
        </mc:Choice>
        <mc:Fallback xmlns="">
          <p:sp>
            <p:nvSpPr>
              <p:cNvPr id="17" name="TextBox 16">
                <a:extLst>
                  <a:ext uri="{FF2B5EF4-FFF2-40B4-BE49-F238E27FC236}">
                    <a16:creationId xmlns:a16="http://schemas.microsoft.com/office/drawing/2014/main" id="{776FDCB7-0CCB-7041-A1B7-06523C27A38D}"/>
                  </a:ext>
                </a:extLst>
              </p:cNvPr>
              <p:cNvSpPr txBox="1">
                <a:spLocks noRot="1" noChangeAspect="1" noMove="1" noResize="1" noEditPoints="1" noAdjustHandles="1" noChangeArrowheads="1" noChangeShapeType="1" noTextEdit="1"/>
              </p:cNvSpPr>
              <p:nvPr/>
            </p:nvSpPr>
            <p:spPr>
              <a:xfrm>
                <a:off x="6810104" y="2724834"/>
                <a:ext cx="3059760" cy="369332"/>
              </a:xfrm>
              <a:prstGeom prst="rect">
                <a:avLst/>
              </a:prstGeom>
              <a:blipFill>
                <a:blip r:embed="rId5"/>
                <a:stretch>
                  <a:fillRect t="-116393" r="-2988" b="-175410"/>
                </a:stretch>
              </a:blipFill>
            </p:spPr>
            <p:txBody>
              <a:bodyPr/>
              <a:lstStyle/>
              <a:p>
                <a:r>
                  <a:rPr lang="en-GB">
                    <a:noFill/>
                  </a:rPr>
                  <a:t> </a:t>
                </a:r>
              </a:p>
            </p:txBody>
          </p:sp>
        </mc:Fallback>
      </mc:AlternateContent>
    </p:spTree>
    <p:extLst>
      <p:ext uri="{BB962C8B-B14F-4D97-AF65-F5344CB8AC3E}">
        <p14:creationId xmlns:p14="http://schemas.microsoft.com/office/powerpoint/2010/main" val="406594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 This type of equation is called a</a:t>
                </a:r>
                <a:r>
                  <a:rPr lang="en-GB" dirty="0"/>
                  <a:t>n </a:t>
                </a:r>
                <a:r>
                  <a:rPr lang="en-GB" b="1" dirty="0"/>
                  <a:t>ordinary differential equation </a:t>
                </a:r>
                <a:r>
                  <a:rPr lang="en-GB" dirty="0"/>
                  <a:t>(ODE).</a:t>
                </a: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rotWithShape="0">
                <a:blip r:embed="rId4"/>
                <a:stretch>
                  <a:fillRect/>
                </a:stretch>
              </a:blipFill>
            </p:spPr>
            <p:txBody>
              <a:bodyPr/>
              <a:lstStyle/>
              <a:p>
                <a:r>
                  <a:rPr lang="en-GB">
                    <a:noFill/>
                  </a:rPr>
                  <a:t> </a:t>
                </a:r>
              </a:p>
            </p:txBody>
          </p:sp>
        </mc:Fallback>
      </mc:AlternateContent>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6" descr="Image result for clip art car">
            <a:extLst>
              <a:ext uri="{FF2B5EF4-FFF2-40B4-BE49-F238E27FC236}">
                <a16:creationId xmlns:a16="http://schemas.microsoft.com/office/drawing/2014/main" id="{344540DB-33B5-4F4A-9114-27988BFB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lip art car">
            <a:extLst>
              <a:ext uri="{FF2B5EF4-FFF2-40B4-BE49-F238E27FC236}">
                <a16:creationId xmlns:a16="http://schemas.microsoft.com/office/drawing/2014/main" id="{8A00EE55-6DF8-F343-B1AB-4F4B996F6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3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a:t>
                </a:r>
                <a:r>
                  <a:rPr lang="en-GB" dirty="0"/>
                  <a:t> This type of equation is called an </a:t>
                </a:r>
                <a:r>
                  <a:rPr lang="en-GB" b="1" dirty="0"/>
                  <a:t>ordinary differential equation </a:t>
                </a:r>
                <a:r>
                  <a:rPr lang="en-GB" dirty="0"/>
                  <a:t>(ODE).</a:t>
                </a:r>
              </a:p>
              <a:p>
                <a:pPr marL="0" indent="0">
                  <a:buNone/>
                </a:pP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4A111C61-8F93-724C-8595-F4726782E8B0}"/>
              </a:ext>
            </a:extLst>
          </p:cNvPr>
          <p:cNvCxnSpPr/>
          <p:nvPr/>
        </p:nvCxnSpPr>
        <p:spPr>
          <a:xfrm flipV="1">
            <a:off x="618308" y="6391442"/>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4B17D9-2AD0-6245-B375-900055936D42}"/>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4" name="TextBox 23">
                <a:extLst>
                  <a:ext uri="{FF2B5EF4-FFF2-40B4-BE49-F238E27FC236}">
                    <a16:creationId xmlns:a16="http://schemas.microsoft.com/office/drawing/2014/main" id="{E04B17D9-2AD0-6245-B375-900055936D42}"/>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4"/>
                <a:stretch>
                  <a:fillRect l="-17391" r="-869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E8A0097-8C3D-A447-B155-43C42F00EDC8}"/>
              </a:ext>
            </a:extLst>
          </p:cNvPr>
          <p:cNvCxnSpPr/>
          <p:nvPr/>
        </p:nvCxnSpPr>
        <p:spPr>
          <a:xfrm flipH="1" flipV="1">
            <a:off x="618308"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91BC01-6258-1E4A-B0C9-97E1F697EA4B}"/>
                  </a:ext>
                </a:extLst>
              </p:cNvPr>
              <p:cNvSpPr txBox="1"/>
              <p:nvPr/>
            </p:nvSpPr>
            <p:spPr>
              <a:xfrm>
                <a:off x="326178" y="498405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6" name="TextBox 25">
                <a:extLst>
                  <a:ext uri="{FF2B5EF4-FFF2-40B4-BE49-F238E27FC236}">
                    <a16:creationId xmlns:a16="http://schemas.microsoft.com/office/drawing/2014/main" id="{EF91BC01-6258-1E4A-B0C9-97E1F697EA4B}"/>
                  </a:ext>
                </a:extLst>
              </p:cNvPr>
              <p:cNvSpPr txBox="1">
                <a:spLocks noRot="1" noChangeAspect="1" noMove="1" noResize="1" noEditPoints="1" noAdjustHandles="1" noChangeArrowheads="1" noChangeShapeType="1" noTextEdit="1"/>
              </p:cNvSpPr>
              <p:nvPr/>
            </p:nvSpPr>
            <p:spPr>
              <a:xfrm>
                <a:off x="326178" y="4984059"/>
                <a:ext cx="241733" cy="369332"/>
              </a:xfrm>
              <a:prstGeom prst="rect">
                <a:avLst/>
              </a:prstGeom>
              <a:blipFill>
                <a:blip r:embed="rId5"/>
                <a:stretch>
                  <a:fillRect l="-15000" r="-10000"/>
                </a:stretch>
              </a:blipFill>
            </p:spPr>
            <p:txBody>
              <a:bodyPr/>
              <a:lstStyle/>
              <a:p>
                <a:r>
                  <a:rPr lang="en-US">
                    <a:noFill/>
                  </a:rPr>
                  <a:t> </a:t>
                </a:r>
              </a:p>
            </p:txBody>
          </p:sp>
        </mc:Fallback>
      </mc:AlternateContent>
      <p:sp>
        <p:nvSpPr>
          <p:cNvPr id="27" name="Flowchart: Decision 2">
            <a:extLst>
              <a:ext uri="{FF2B5EF4-FFF2-40B4-BE49-F238E27FC236}">
                <a16:creationId xmlns:a16="http://schemas.microsoft.com/office/drawing/2014/main" id="{716864C7-77E8-A548-9C78-D790A5B95C59}"/>
              </a:ext>
            </a:extLst>
          </p:cNvPr>
          <p:cNvSpPr/>
          <p:nvPr/>
        </p:nvSpPr>
        <p:spPr>
          <a:xfrm>
            <a:off x="1201787" y="5947954"/>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Decision 23">
            <a:extLst>
              <a:ext uri="{FF2B5EF4-FFF2-40B4-BE49-F238E27FC236}">
                <a16:creationId xmlns:a16="http://schemas.microsoft.com/office/drawing/2014/main" id="{F124E732-E13A-4742-8DC2-F7A1DBF68B53}"/>
              </a:ext>
            </a:extLst>
          </p:cNvPr>
          <p:cNvSpPr/>
          <p:nvPr/>
        </p:nvSpPr>
        <p:spPr>
          <a:xfrm>
            <a:off x="4140930" y="4936493"/>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Decision 25">
            <a:extLst>
              <a:ext uri="{FF2B5EF4-FFF2-40B4-BE49-F238E27FC236}">
                <a16:creationId xmlns:a16="http://schemas.microsoft.com/office/drawing/2014/main" id="{BD4FC795-1D33-7649-8B8A-A04EAF383026}"/>
              </a:ext>
            </a:extLst>
          </p:cNvPr>
          <p:cNvSpPr/>
          <p:nvPr/>
        </p:nvSpPr>
        <p:spPr>
          <a:xfrm>
            <a:off x="6814461" y="5380947"/>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Decision 26">
            <a:extLst>
              <a:ext uri="{FF2B5EF4-FFF2-40B4-BE49-F238E27FC236}">
                <a16:creationId xmlns:a16="http://schemas.microsoft.com/office/drawing/2014/main" id="{4322D3B1-F0A2-C148-BEAA-9361CB415A59}"/>
              </a:ext>
            </a:extLst>
          </p:cNvPr>
          <p:cNvSpPr/>
          <p:nvPr/>
        </p:nvSpPr>
        <p:spPr>
          <a:xfrm>
            <a:off x="8952415" y="4990668"/>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5FD2358-DBCD-6B42-A8BD-BCCC5F3C3E9D}"/>
              </a:ext>
            </a:extLst>
          </p:cNvPr>
          <p:cNvSpPr/>
          <p:nvPr/>
        </p:nvSpPr>
        <p:spPr>
          <a:xfrm>
            <a:off x="1114695" y="5050971"/>
            <a:ext cx="8072845" cy="1158240"/>
          </a:xfrm>
          <a:custGeom>
            <a:avLst/>
            <a:gdLst>
              <a:gd name="connsiteX0" fmla="*/ 0 w 8072845"/>
              <a:gd name="connsiteY0" fmla="*/ 1158240 h 1158240"/>
              <a:gd name="connsiteX1" fmla="*/ 3082834 w 8072845"/>
              <a:gd name="connsiteY1" fmla="*/ 17418 h 1158240"/>
              <a:gd name="connsiteX2" fmla="*/ 5765074 w 8072845"/>
              <a:gd name="connsiteY2" fmla="*/ 470263 h 1158240"/>
              <a:gd name="connsiteX3" fmla="*/ 8072845 w 8072845"/>
              <a:gd name="connsiteY3" fmla="*/ 0 h 1158240"/>
            </a:gdLst>
            <a:ahLst/>
            <a:cxnLst>
              <a:cxn ang="0">
                <a:pos x="connsiteX0" y="connsiteY0"/>
              </a:cxn>
              <a:cxn ang="0">
                <a:pos x="connsiteX1" y="connsiteY1"/>
              </a:cxn>
              <a:cxn ang="0">
                <a:pos x="connsiteX2" y="connsiteY2"/>
              </a:cxn>
              <a:cxn ang="0">
                <a:pos x="connsiteX3" y="connsiteY3"/>
              </a:cxn>
            </a:cxnLst>
            <a:rect l="l" t="t" r="r" b="b"/>
            <a:pathLst>
              <a:path w="8072845" h="1158240">
                <a:moveTo>
                  <a:pt x="0" y="1158240"/>
                </a:moveTo>
                <a:cubicBezTo>
                  <a:pt x="1060994" y="645160"/>
                  <a:pt x="2121988" y="132081"/>
                  <a:pt x="3082834" y="17418"/>
                </a:cubicBezTo>
                <a:cubicBezTo>
                  <a:pt x="4043680" y="-97245"/>
                  <a:pt x="4933406" y="473166"/>
                  <a:pt x="5765074" y="470263"/>
                </a:cubicBezTo>
                <a:cubicBezTo>
                  <a:pt x="6596742" y="467360"/>
                  <a:pt x="7334793" y="233680"/>
                  <a:pt x="8072845" y="0"/>
                </a:cubicBez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B645151-3E59-C645-9B90-5B43F5EA5DE6}"/>
                  </a:ext>
                </a:extLst>
              </p:cNvPr>
              <p:cNvSpPr txBox="1"/>
              <p:nvPr/>
            </p:nvSpPr>
            <p:spPr>
              <a:xfrm>
                <a:off x="5107330" y="4797993"/>
                <a:ext cx="940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5B645151-3E59-C645-9B90-5B43F5EA5DE6}"/>
                  </a:ext>
                </a:extLst>
              </p:cNvPr>
              <p:cNvSpPr txBox="1">
                <a:spLocks noRot="1" noChangeAspect="1" noMove="1" noResize="1" noEditPoints="1" noAdjustHandles="1" noChangeArrowheads="1" noChangeShapeType="1" noTextEdit="1"/>
              </p:cNvSpPr>
              <p:nvPr/>
            </p:nvSpPr>
            <p:spPr>
              <a:xfrm>
                <a:off x="5107330" y="4797993"/>
                <a:ext cx="940835" cy="276999"/>
              </a:xfrm>
              <a:prstGeom prst="rect">
                <a:avLst/>
              </a:prstGeom>
              <a:blipFill>
                <a:blip r:embed="rId6"/>
                <a:stretch>
                  <a:fillRect l="-2667" r="-8000" b="-30435"/>
                </a:stretch>
              </a:blipFill>
            </p:spPr>
            <p:txBody>
              <a:bodyPr/>
              <a:lstStyle/>
              <a:p>
                <a:r>
                  <a:rPr lang="en-US">
                    <a:noFill/>
                  </a:rPr>
                  <a:t> </a:t>
                </a:r>
              </a:p>
            </p:txBody>
          </p:sp>
        </mc:Fallback>
      </mc:AlternateContent>
    </p:spTree>
    <p:extLst>
      <p:ext uri="{BB962C8B-B14F-4D97-AF65-F5344CB8AC3E}">
        <p14:creationId xmlns:p14="http://schemas.microsoft.com/office/powerpoint/2010/main" val="1395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Let us </a:t>
                </a:r>
                <a:r>
                  <a:rPr lang="en-US" dirty="0" err="1"/>
                  <a:t>analyse</a:t>
                </a:r>
                <a:r>
                  <a:rPr lang="en-US" dirty="0"/>
                  <a:t> an example dynamical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grpSp>
        <p:nvGrpSpPr>
          <p:cNvPr id="3" name="Group 2">
            <a:extLst>
              <a:ext uri="{FF2B5EF4-FFF2-40B4-BE49-F238E27FC236}">
                <a16:creationId xmlns:a16="http://schemas.microsoft.com/office/drawing/2014/main" id="{83B208F1-B7D4-44FA-9466-27FED3EA32C9}"/>
              </a:ext>
            </a:extLst>
          </p:cNvPr>
          <p:cNvGrpSpPr/>
          <p:nvPr/>
        </p:nvGrpSpPr>
        <p:grpSpPr>
          <a:xfrm>
            <a:off x="618308" y="2498103"/>
            <a:ext cx="10807337" cy="4351189"/>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2239"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a:stretch>
                </a:blipFill>
              </p:spPr>
              <p:txBody>
                <a:bodyPr/>
                <a:lstStyle/>
                <a:p>
                  <a:r>
                    <a:rPr lang="en-GB">
                      <a:noFill/>
                    </a:rPr>
                    <a:t> </a:t>
                  </a:r>
                </a:p>
              </p:txBody>
            </p:sp>
          </mc:Fallback>
        </mc:AlternateContent>
      </p:grpSp>
    </p:spTree>
    <p:extLst>
      <p:ext uri="{BB962C8B-B14F-4D97-AF65-F5344CB8AC3E}">
        <p14:creationId xmlns:p14="http://schemas.microsoft.com/office/powerpoint/2010/main" val="124351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900D4803-2DDD-40FA-9DBC-F640A8443098}"/>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We will think about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a14:m>
                <a:r>
                  <a:rPr lang="en-US" dirty="0"/>
                  <a:t> once again as the speed of a car on a track</a:t>
                </a:r>
              </a:p>
            </p:txBody>
          </p:sp>
        </mc:Choice>
        <mc:Fallback xmlns="">
          <p:sp>
            <p:nvSpPr>
              <p:cNvPr id="29" name="Content Placeholder 2">
                <a:extLst>
                  <a:ext uri="{FF2B5EF4-FFF2-40B4-BE49-F238E27FC236}">
                    <a16:creationId xmlns:a16="http://schemas.microsoft.com/office/drawing/2014/main" id="{900D4803-2DDD-40FA-9DBC-F640A8443098}"/>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30948B0-0A40-4E5E-937E-01F53DC814BC}"/>
              </a:ext>
            </a:extLst>
          </p:cNvPr>
          <p:cNvGrpSpPr/>
          <p:nvPr/>
        </p:nvGrpSpPr>
        <p:grpSpPr>
          <a:xfrm>
            <a:off x="618308" y="4882456"/>
            <a:ext cx="10807337" cy="1966836"/>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b="-6667"/>
                  </a:stretch>
                </a:blipFill>
              </p:spPr>
              <p:txBody>
                <a:bodyPr/>
                <a:lstStyle/>
                <a:p>
                  <a:r>
                    <a:rPr lang="en-GB">
                      <a:noFill/>
                    </a:rPr>
                    <a:t> </a:t>
                  </a:r>
                </a:p>
              </p:txBody>
            </p:sp>
          </mc:Fallback>
        </mc:AlternateContent>
      </p:grpSp>
      <p:pic>
        <p:nvPicPr>
          <p:cNvPr id="18" name="Picture 6" descr="Image result for clip art car">
            <a:extLst>
              <a:ext uri="{FF2B5EF4-FFF2-40B4-BE49-F238E27FC236}">
                <a16:creationId xmlns:a16="http://schemas.microsoft.com/office/drawing/2014/main" id="{8FF01A03-83AD-4FF6-A27F-304AAEFAD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positive, this means </a:t>
                </a:r>
                <a14:m>
                  <m:oMath xmlns:m="http://schemas.openxmlformats.org/officeDocument/2006/math">
                    <m:r>
                      <a:rPr lang="en-GB" i="1">
                        <a:latin typeface="Cambria Math" panose="02040503050406030204" pitchFamily="18" charset="0"/>
                      </a:rPr>
                      <m:t>𝑥</m:t>
                    </m:r>
                  </m:oMath>
                </a14:m>
                <a:r>
                  <a:rPr lang="en-US" dirty="0"/>
                  <a:t> is increasing, i.e. the car is driving forward</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87977"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5935CA26-45DD-4C8C-A7F0-A43A62ABAA29}"/>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65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Background on this tutorial + the workshop</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462053"/>
          </a:xfrm>
          <a:solidFill>
            <a:schemeClr val="bg1"/>
          </a:solidFill>
        </p:spPr>
        <p:txBody>
          <a:bodyPr>
            <a:normAutofit/>
          </a:bodyPr>
          <a:lstStyle/>
          <a:p>
            <a:r>
              <a:rPr lang="en-US" dirty="0"/>
              <a:t>First session of a planned one-day event introducing brain modelling through three practical tutorials and two keynote seminars</a:t>
            </a:r>
          </a:p>
          <a:p>
            <a:r>
              <a:rPr lang="en-US" dirty="0"/>
              <a:t>Postponed due to covid-19</a:t>
            </a:r>
          </a:p>
          <a:p>
            <a:r>
              <a:rPr lang="en-US" dirty="0"/>
              <a:t>At present we intend to keep the remaining tutorial sessions running in a one-day event when the University reopens</a:t>
            </a:r>
          </a:p>
          <a:p>
            <a:r>
              <a:rPr lang="en-US" dirty="0"/>
              <a:t>However, depending on the length of the closures and the success of this virtual workshop, we may additionally choose to deliver other sessions virtually. </a:t>
            </a:r>
          </a:p>
          <a:p>
            <a:r>
              <a:rPr lang="en-US" b="1" dirty="0"/>
              <a:t>Feedback on the event and remote delivery is therefore greatly appreciated</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6767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Similarly,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negative, </a:t>
                </a:r>
                <a14:m>
                  <m:oMath xmlns:m="http://schemas.openxmlformats.org/officeDocument/2006/math">
                    <m:r>
                      <a:rPr lang="en-GB" i="1">
                        <a:latin typeface="Cambria Math" panose="02040503050406030204" pitchFamily="18" charset="0"/>
                      </a:rPr>
                      <m:t>𝑥</m:t>
                    </m:r>
                  </m:oMath>
                </a14:m>
                <a:r>
                  <a:rPr lang="en-US" dirty="0"/>
                  <a:t> is decreasing, i.e. the car is reversing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164952"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70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Finally,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then </a:t>
                </a:r>
                <a14:m>
                  <m:oMath xmlns:m="http://schemas.openxmlformats.org/officeDocument/2006/math">
                    <m:r>
                      <a:rPr lang="en-GB" b="0" i="1" smtClean="0">
                        <a:latin typeface="Cambria Math" panose="02040503050406030204" pitchFamily="18" charset="0"/>
                      </a:rPr>
                      <m:t>𝑥</m:t>
                    </m:r>
                  </m:oMath>
                </a14:m>
                <a:r>
                  <a:rPr lang="en-US" dirty="0"/>
                  <a:t> does not change, i.e. the car is parked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9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825625"/>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is called a </a:t>
                </a:r>
                <a:r>
                  <a:rPr lang="en-GB" dirty="0">
                    <a:solidFill>
                      <a:srgbClr val="2076BA"/>
                    </a:solidFill>
                  </a:rPr>
                  <a:t>steady state </a:t>
                </a:r>
                <a:r>
                  <a:rPr lang="en-GB" dirty="0"/>
                  <a:t>of the system. </a:t>
                </a:r>
                <a:endParaRPr lang="en-US" dirty="0"/>
              </a:p>
            </p:txBody>
          </p:sp>
        </mc:Choice>
        <mc:Fallback xmlns="">
          <p:sp>
            <p:nvSpPr>
              <p:cNvPr id="26" name="Content Placeholder 2">
                <a:extLst>
                  <a:ext uri="{FF2B5EF4-FFF2-40B4-BE49-F238E27FC236}">
                    <a16:creationId xmlns:a16="http://schemas.microsoft.com/office/drawing/2014/main" id="{FF6A1CBB-46B8-462D-A684-CF89A3D6B0F4}"/>
                  </a:ext>
                </a:extLst>
              </p:cNvPr>
              <p:cNvSpPr txBox="1">
                <a:spLocks noRot="1" noChangeAspect="1" noMove="1" noResize="1" noEditPoints="1" noAdjustHandles="1" noChangeArrowheads="1" noChangeShapeType="1" noTextEdit="1"/>
              </p:cNvSpPr>
              <p:nvPr/>
            </p:nvSpPr>
            <p:spPr>
              <a:xfrm>
                <a:off x="838200" y="1825625"/>
                <a:ext cx="10515600" cy="3417888"/>
              </a:xfrm>
              <a:prstGeom prst="rect">
                <a:avLst/>
              </a:prstGeom>
              <a:blipFill>
                <a:blip r:embed="rId2"/>
                <a:stretch>
                  <a:fillRect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1864B5F-0327-491E-8795-961619F00771}"/>
              </a:ext>
            </a:extLst>
          </p:cNvPr>
          <p:cNvGrpSpPr/>
          <p:nvPr/>
        </p:nvGrpSpPr>
        <p:grpSpPr>
          <a:xfrm>
            <a:off x="618308" y="4882456"/>
            <a:ext cx="10807337" cy="1544658"/>
            <a:chOff x="618308" y="4882456"/>
            <a:chExt cx="10807337" cy="1544658"/>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b="-6667"/>
                  </a:stretch>
                </a:blipFill>
              </p:spPr>
              <p:txBody>
                <a:bodyPr/>
                <a:lstStyle/>
                <a:p>
                  <a:r>
                    <a:rPr lang="en-GB">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7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ODE </a:t>
                </a:r>
              </a:p>
              <a:p>
                <a:pPr marL="0" indent="0">
                  <a:buNone/>
                </a:pPr>
                <a:endParaRPr lang="en-GB" dirty="0"/>
              </a:p>
              <a:p>
                <a:pPr marL="0" indent="0" algn="ctr">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a:t>
                </a:r>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393315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endParaRPr lang="en-GB" dirty="0"/>
              </a:p>
              <a:p>
                <a:pPr marL="0" indent="0">
                  <a:buNone/>
                </a:pPr>
                <a:r>
                  <a:rPr lang="en-GB" dirty="0"/>
                  <a:t>Steady state of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if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a14:m>
                <a:endParaRPr lang="en-GB" dirty="0"/>
              </a:p>
              <a:p>
                <a:pPr marL="0" indent="0">
                  <a:buNone/>
                </a:pPr>
                <a:endParaRPr lang="en-GB" dirty="0"/>
              </a:p>
              <a:p>
                <a:pPr marL="0" indent="0">
                  <a:buNone/>
                </a:pPr>
                <a:r>
                  <a:rPr lang="en-GB" dirty="0"/>
                  <a:t>Solve: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m:oMath xmlns:m="http://schemas.openxmlformats.org/officeDocument/2006/math">
                      <m:r>
                        <a:rPr lang="en-GB" b="0" i="1" u="sng" smtClean="0">
                          <a:latin typeface="Cambria Math" panose="02040503050406030204" pitchFamily="18" charset="0"/>
                        </a:rPr>
                        <m:t>𝑥</m:t>
                      </m:r>
                      <m:r>
                        <a:rPr lang="en-GB" b="0" i="1" u="sng" smtClean="0">
                          <a:latin typeface="Cambria Math" panose="02040503050406030204" pitchFamily="18" charset="0"/>
                        </a:rPr>
                        <m:t>=5</m:t>
                      </m:r>
                    </m:oMath>
                  </m:oMathPara>
                </a14:m>
                <a:endParaRPr lang="en-GB" b="0"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777688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661503"/>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Using this graph, we can now predict what the system will do given some start point (</a:t>
            </a:r>
            <a:r>
              <a:rPr lang="en-US" i="1" dirty="0"/>
              <a:t>initial conditions</a:t>
            </a:r>
            <a:r>
              <a:rPr lang="en-US" dirty="0"/>
              <a:t>)</a:t>
            </a:r>
          </a:p>
        </p:txBody>
      </p:sp>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Traffic Sign Parking by hiteshs">
            <a:extLst>
              <a:ext uri="{FF2B5EF4-FFF2-40B4-BE49-F238E27FC236}">
                <a16:creationId xmlns:a16="http://schemas.microsoft.com/office/drawing/2014/main" id="{01FF4E2A-DE68-474D-8A15-E600CCC65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clip art car">
            <a:extLst>
              <a:ext uri="{FF2B5EF4-FFF2-40B4-BE49-F238E27FC236}">
                <a16:creationId xmlns:a16="http://schemas.microsoft.com/office/drawing/2014/main" id="{44E0651F-5E72-49BE-9351-A2516E0A6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3ABD55BD-67B5-4B61-BEC0-FAF50B356A4F}"/>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6" descr="Image result for clip art car">
            <a:extLst>
              <a:ext uri="{FF2B5EF4-FFF2-40B4-BE49-F238E27FC236}">
                <a16:creationId xmlns:a16="http://schemas.microsoft.com/office/drawing/2014/main" id="{6B53261C-1D5C-4EC4-B37A-5B538321E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lip art car">
            <a:extLst>
              <a:ext uri="{FF2B5EF4-FFF2-40B4-BE49-F238E27FC236}">
                <a16:creationId xmlns:a16="http://schemas.microsoft.com/office/drawing/2014/main" id="{88EADC16-D4E2-445F-94FB-E86AB9945DDA}"/>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41">
            <a:extLst>
              <a:ext uri="{FF2B5EF4-FFF2-40B4-BE49-F238E27FC236}">
                <a16:creationId xmlns:a16="http://schemas.microsoft.com/office/drawing/2014/main" id="{57EF98C9-60E1-46D9-B798-503D44C76837}"/>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06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If the system is in the vicinity of the steady state, it moves towards the steady state. We call this type of steady state </a:t>
            </a:r>
            <a:r>
              <a:rPr lang="en-US" b="1" dirty="0"/>
              <a:t>stable. </a:t>
            </a:r>
            <a:endParaRPr lang="en-US" dirty="0"/>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6786595"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4521159"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895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Conversely, if the system has initial conditions in the vicinity of an </a:t>
            </a:r>
            <a:r>
              <a:rPr lang="en-US" b="1" dirty="0"/>
              <a:t>unstable </a:t>
            </a:r>
            <a:r>
              <a:rPr lang="en-US" dirty="0"/>
              <a:t>it moves away from the steady state. </a:t>
            </a:r>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76200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697696"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933910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166718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a:cxnSpLocks/>
          </p:cNvCxnSpPr>
          <p:nvPr/>
        </p:nvCxnSpPr>
        <p:spPr>
          <a:xfrm flipV="1">
            <a:off x="879564" y="5058757"/>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4392184"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6915568"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888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410A-629D-42F1-934D-03C1CA1D35D5}"/>
              </a:ext>
            </a:extLst>
          </p:cNvPr>
          <p:cNvSpPr>
            <a:spLocks noGrp="1"/>
          </p:cNvSpPr>
          <p:nvPr>
            <p:ph type="title"/>
          </p:nvPr>
        </p:nvSpPr>
        <p:spPr/>
        <p:txBody>
          <a:bodyPr/>
          <a:lstStyle/>
          <a:p>
            <a:r>
              <a:rPr lang="en-US" b="1" dirty="0">
                <a:solidFill>
                  <a:srgbClr val="2076BA"/>
                </a:solidFill>
              </a:rPr>
              <a:t>Stable and unstable steady states</a:t>
            </a:r>
            <a:endParaRPr lang="en-GB" dirty="0"/>
          </a:p>
        </p:txBody>
      </p:sp>
      <p:grpSp>
        <p:nvGrpSpPr>
          <p:cNvPr id="4" name="Group 3">
            <a:extLst>
              <a:ext uri="{FF2B5EF4-FFF2-40B4-BE49-F238E27FC236}">
                <a16:creationId xmlns:a16="http://schemas.microsoft.com/office/drawing/2014/main" id="{274497D9-662C-4EC0-B832-911B9BB083B8}"/>
              </a:ext>
            </a:extLst>
          </p:cNvPr>
          <p:cNvGrpSpPr/>
          <p:nvPr/>
        </p:nvGrpSpPr>
        <p:grpSpPr>
          <a:xfrm>
            <a:off x="2807115" y="2248162"/>
            <a:ext cx="6577769" cy="3692526"/>
            <a:chOff x="5035550" y="2387600"/>
            <a:chExt cx="6577769" cy="3692526"/>
          </a:xfrm>
        </p:grpSpPr>
        <p:pic>
          <p:nvPicPr>
            <p:cNvPr id="5" name="Picture 4">
              <a:extLst>
                <a:ext uri="{FF2B5EF4-FFF2-40B4-BE49-F238E27FC236}">
                  <a16:creationId xmlns:a16="http://schemas.microsoft.com/office/drawing/2014/main" id="{7936054D-94B4-4574-A7F7-AC1D287E4D87}"/>
                </a:ext>
              </a:extLst>
            </p:cNvPr>
            <p:cNvPicPr>
              <a:picLocks noChangeAspect="1"/>
            </p:cNvPicPr>
            <p:nvPr/>
          </p:nvPicPr>
          <p:blipFill rotWithShape="1">
            <a:blip r:embed="rId2"/>
            <a:srcRect l="14205" t="11070" r="10998" b="23564"/>
            <a:stretch/>
          </p:blipFill>
          <p:spPr>
            <a:xfrm>
              <a:off x="5040351" y="2631688"/>
              <a:ext cx="6316783" cy="3448438"/>
            </a:xfrm>
            <a:prstGeom prst="rect">
              <a:avLst/>
            </a:prstGeom>
          </p:spPr>
        </p:pic>
        <p:cxnSp>
          <p:nvCxnSpPr>
            <p:cNvPr id="6" name="Straight Arrow Connector 5">
              <a:extLst>
                <a:ext uri="{FF2B5EF4-FFF2-40B4-BE49-F238E27FC236}">
                  <a16:creationId xmlns:a16="http://schemas.microsoft.com/office/drawing/2014/main" id="{E7BEF73C-59DF-4072-86D3-082B92FF1257}"/>
                </a:ext>
              </a:extLst>
            </p:cNvPr>
            <p:cNvCxnSpPr>
              <a:cxnSpLocks/>
            </p:cNvCxnSpPr>
            <p:nvPr/>
          </p:nvCxnSpPr>
          <p:spPr>
            <a:xfrm flipV="1">
              <a:off x="8146741" y="2619375"/>
              <a:ext cx="0" cy="3454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B91C9F-8699-4EA4-98E5-030FC6D35867}"/>
                </a:ext>
              </a:extLst>
            </p:cNvPr>
            <p:cNvCxnSpPr>
              <a:cxnSpLocks/>
            </p:cNvCxnSpPr>
            <p:nvPr/>
          </p:nvCxnSpPr>
          <p:spPr>
            <a:xfrm>
              <a:off x="5035550" y="4591051"/>
              <a:ext cx="633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10B243-E452-443E-96DC-569C1AABD9E6}"/>
                    </a:ext>
                  </a:extLst>
                </p:cNvPr>
                <p:cNvSpPr txBox="1"/>
                <p:nvPr/>
              </p:nvSpPr>
              <p:spPr>
                <a:xfrm>
                  <a:off x="8216900" y="23876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US" dirty="0"/>
                </a:p>
              </p:txBody>
            </p:sp>
          </mc:Choice>
          <mc:Fallback xmlns="">
            <p:sp>
              <p:nvSpPr>
                <p:cNvPr id="17" name="TextBox 16">
                  <a:extLst>
                    <a:ext uri="{FF2B5EF4-FFF2-40B4-BE49-F238E27FC236}">
                      <a16:creationId xmlns:a16="http://schemas.microsoft.com/office/drawing/2014/main" id="{8B586105-0418-784B-8DC8-C4B072A10499}"/>
                    </a:ext>
                  </a:extLst>
                </p:cNvPr>
                <p:cNvSpPr txBox="1">
                  <a:spLocks noRot="1" noChangeAspect="1" noMove="1" noResize="1" noEditPoints="1" noAdjustHandles="1" noChangeArrowheads="1" noChangeShapeType="1" noTextEdit="1"/>
                </p:cNvSpPr>
                <p:nvPr/>
              </p:nvSpPr>
              <p:spPr>
                <a:xfrm>
                  <a:off x="8216900" y="2387600"/>
                  <a:ext cx="183320" cy="276999"/>
                </a:xfrm>
                <a:prstGeom prst="rect">
                  <a:avLst/>
                </a:prstGeom>
                <a:blipFill>
                  <a:blip r:embed="rId4"/>
                  <a:stretch>
                    <a:fillRect l="-1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E11556-D0FB-405B-9318-FBCB9DE878F9}"/>
                    </a:ext>
                  </a:extLst>
                </p:cNvPr>
                <p:cNvSpPr txBox="1"/>
                <p:nvPr/>
              </p:nvSpPr>
              <p:spPr>
                <a:xfrm>
                  <a:off x="11430000" y="4457700"/>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B29726D4-404E-0144-8A55-A2886C96E3E1}"/>
                    </a:ext>
                  </a:extLst>
                </p:cNvPr>
                <p:cNvSpPr txBox="1">
                  <a:spLocks noRot="1" noChangeAspect="1" noMove="1" noResize="1" noEditPoints="1" noAdjustHandles="1" noChangeArrowheads="1" noChangeShapeType="1" noTextEdit="1"/>
                </p:cNvSpPr>
                <p:nvPr/>
              </p:nvSpPr>
              <p:spPr>
                <a:xfrm>
                  <a:off x="11430000" y="4457700"/>
                  <a:ext cx="183319" cy="276999"/>
                </a:xfrm>
                <a:prstGeom prst="rect">
                  <a:avLst/>
                </a:prstGeom>
                <a:blipFill>
                  <a:blip r:embed="rId5"/>
                  <a:stretch>
                    <a:fillRect l="-13333" r="-13333"/>
                  </a:stretch>
                </a:blipFill>
              </p:spPr>
              <p:txBody>
                <a:bodyPr/>
                <a:lstStyle/>
                <a:p>
                  <a:r>
                    <a:rPr lang="en-US">
                      <a:noFill/>
                    </a:rPr>
                    <a:t> </a:t>
                  </a:r>
                </a:p>
              </p:txBody>
            </p:sp>
          </mc:Fallback>
        </mc:AlternateContent>
      </p:grpSp>
      <p:sp>
        <p:nvSpPr>
          <p:cNvPr id="10" name="Right Arrow 14">
            <a:extLst>
              <a:ext uri="{FF2B5EF4-FFF2-40B4-BE49-F238E27FC236}">
                <a16:creationId xmlns:a16="http://schemas.microsoft.com/office/drawing/2014/main" id="{AA805A04-3AA9-4F9A-A929-8F9FA3196390}"/>
              </a:ext>
            </a:extLst>
          </p:cNvPr>
          <p:cNvSpPr/>
          <p:nvPr/>
        </p:nvSpPr>
        <p:spPr>
          <a:xfrm>
            <a:off x="29277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5">
            <a:extLst>
              <a:ext uri="{FF2B5EF4-FFF2-40B4-BE49-F238E27FC236}">
                <a16:creationId xmlns:a16="http://schemas.microsoft.com/office/drawing/2014/main" id="{0A7D0E98-53D3-40AE-9241-C8708D082D15}"/>
              </a:ext>
            </a:extLst>
          </p:cNvPr>
          <p:cNvSpPr/>
          <p:nvPr/>
        </p:nvSpPr>
        <p:spPr>
          <a:xfrm>
            <a:off x="8579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a:extLst>
              <a:ext uri="{FF2B5EF4-FFF2-40B4-BE49-F238E27FC236}">
                <a16:creationId xmlns:a16="http://schemas.microsoft.com/office/drawing/2014/main" id="{D349790F-CD38-4D5A-ADCC-1E8CB8D019AD}"/>
              </a:ext>
            </a:extLst>
          </p:cNvPr>
          <p:cNvSpPr/>
          <p:nvPr/>
        </p:nvSpPr>
        <p:spPr>
          <a:xfrm>
            <a:off x="58360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23">
            <a:extLst>
              <a:ext uri="{FF2B5EF4-FFF2-40B4-BE49-F238E27FC236}">
                <a16:creationId xmlns:a16="http://schemas.microsoft.com/office/drawing/2014/main" id="{1D88BC83-C7C3-4D5C-9A44-010C21EA0CB8}"/>
              </a:ext>
            </a:extLst>
          </p:cNvPr>
          <p:cNvSpPr/>
          <p:nvPr/>
        </p:nvSpPr>
        <p:spPr>
          <a:xfrm flipH="1">
            <a:off x="4134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24">
            <a:extLst>
              <a:ext uri="{FF2B5EF4-FFF2-40B4-BE49-F238E27FC236}">
                <a16:creationId xmlns:a16="http://schemas.microsoft.com/office/drawing/2014/main" id="{FF68FDF8-A828-47B9-AC45-3704478ED7E0}"/>
              </a:ext>
            </a:extLst>
          </p:cNvPr>
          <p:cNvSpPr/>
          <p:nvPr/>
        </p:nvSpPr>
        <p:spPr>
          <a:xfrm flipH="1">
            <a:off x="7563265" y="43436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C6BC79-448E-4406-8B92-E5098F54BEF0}"/>
              </a:ext>
            </a:extLst>
          </p:cNvPr>
          <p:cNvSpPr/>
          <p:nvPr/>
        </p:nvSpPr>
        <p:spPr>
          <a:xfrm>
            <a:off x="34357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07B616-773F-42A3-B7D0-47C17BF988B4}"/>
              </a:ext>
            </a:extLst>
          </p:cNvPr>
          <p:cNvSpPr/>
          <p:nvPr/>
        </p:nvSpPr>
        <p:spPr>
          <a:xfrm>
            <a:off x="5099465" y="43309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E62245-B0A2-4DA7-B6A3-1B6E15C7D8DC}"/>
              </a:ext>
            </a:extLst>
          </p:cNvPr>
          <p:cNvSpPr/>
          <p:nvPr/>
        </p:nvSpPr>
        <p:spPr>
          <a:xfrm>
            <a:off x="70679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2C19B8-0ECC-42A7-9D38-EE6C3461E456}"/>
              </a:ext>
            </a:extLst>
          </p:cNvPr>
          <p:cNvSpPr/>
          <p:nvPr/>
        </p:nvSpPr>
        <p:spPr>
          <a:xfrm>
            <a:off x="8261765" y="43182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0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Let us go back to our original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endParaRPr lang="en-US" dirty="0"/>
              </a:p>
            </p:txBody>
          </p:sp>
        </mc:Choice>
        <mc:Fallback xmlns="">
          <p:sp>
            <p:nvSpPr>
              <p:cNvPr id="23" name="Content Placeholder 2">
                <a:extLst>
                  <a:ext uri="{FF2B5EF4-FFF2-40B4-BE49-F238E27FC236}">
                    <a16:creationId xmlns:a16="http://schemas.microsoft.com/office/drawing/2014/main" id="{2E144EC0-F1F3-4903-82E6-4F8D10DB7F7B}"/>
                  </a:ext>
                </a:extLst>
              </p:cNvPr>
              <p:cNvSpPr>
                <a:spLocks noGrp="1" noRot="1" noChangeAspect="1" noMove="1" noResize="1" noEditPoints="1" noAdjustHandles="1" noChangeArrowheads="1" noChangeShapeType="1" noTextEdit="1"/>
              </p:cNvSpPr>
              <p:nvPr>
                <p:ph idx="1"/>
              </p:nvPr>
            </p:nvSpPr>
            <p:spPr>
              <a:xfrm>
                <a:off x="838200" y="173135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C3AE29B7-EF63-4F7F-A05B-8F8F1A040D66}"/>
              </a:ext>
            </a:extLst>
          </p:cNvPr>
          <p:cNvGrpSpPr/>
          <p:nvPr/>
        </p:nvGrpSpPr>
        <p:grpSpPr>
          <a:xfrm>
            <a:off x="618308" y="4910736"/>
            <a:ext cx="11097089" cy="1535949"/>
            <a:chOff x="618308" y="1885362"/>
            <a:chExt cx="11097089" cy="3898432"/>
          </a:xfrm>
        </p:grpSpPr>
        <p:grpSp>
          <p:nvGrpSpPr>
            <p:cNvPr id="22" name="Group 21">
              <a:extLst>
                <a:ext uri="{FF2B5EF4-FFF2-40B4-BE49-F238E27FC236}">
                  <a16:creationId xmlns:a16="http://schemas.microsoft.com/office/drawing/2014/main" id="{99DBE386-3F86-4896-A2C8-602C0969551B}"/>
                </a:ext>
              </a:extLst>
            </p:cNvPr>
            <p:cNvGrpSpPr/>
            <p:nvPr/>
          </p:nvGrpSpPr>
          <p:grpSpPr>
            <a:xfrm>
              <a:off x="618308" y="1885362"/>
              <a:ext cx="10807337" cy="3898432"/>
              <a:chOff x="618308" y="4882456"/>
              <a:chExt cx="10807337" cy="1544658"/>
            </a:xfrm>
          </p:grpSpPr>
          <p:cxnSp>
            <p:nvCxnSpPr>
              <p:cNvPr id="28" name="Straight Arrow Connector 27">
                <a:extLst>
                  <a:ext uri="{FF2B5EF4-FFF2-40B4-BE49-F238E27FC236}">
                    <a16:creationId xmlns:a16="http://schemas.microsoft.com/office/drawing/2014/main" id="{27BC3B89-7731-49E9-B084-DE0594D9001E}"/>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AABACC-2436-4909-8A8E-76A3BB5BA949}"/>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D081D-2B7D-42E4-828F-916EB9E700E3}"/>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1307" r="-55000"/>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48869C5D-42CD-4FDC-A7CB-7E36C392DB5E}"/>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6B8D093-1C6E-49BD-BCCD-751459FA7D04}"/>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a:stretch>
                  </a:blipFill>
                </p:spPr>
                <p:txBody>
                  <a:bodyPr/>
                  <a:lstStyle/>
                  <a:p>
                    <a:r>
                      <a:rPr lang="en-GB">
                        <a:noFill/>
                      </a:rPr>
                      <a:t> </a:t>
                    </a:r>
                  </a:p>
                </p:txBody>
              </p:sp>
            </mc:Fallback>
          </mc:AlternateContent>
        </p:grpSp>
        <p:sp>
          <p:nvSpPr>
            <p:cNvPr id="24" name="Oval 23">
              <a:extLst>
                <a:ext uri="{FF2B5EF4-FFF2-40B4-BE49-F238E27FC236}">
                  <a16:creationId xmlns:a16="http://schemas.microsoft.com/office/drawing/2014/main" id="{CB6B774C-D51F-436C-81A1-F076E20BBFEF}"/>
                </a:ext>
              </a:extLst>
            </p:cNvPr>
            <p:cNvSpPr/>
            <p:nvPr/>
          </p:nvSpPr>
          <p:spPr>
            <a:xfrm>
              <a:off x="6027668" y="3708333"/>
              <a:ext cx="241200" cy="6121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3">
              <a:extLst>
                <a:ext uri="{FF2B5EF4-FFF2-40B4-BE49-F238E27FC236}">
                  <a16:creationId xmlns:a16="http://schemas.microsoft.com/office/drawing/2014/main" id="{918AE6E1-77A1-4C46-A42E-F07BE6D009D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3">
              <a:extLst>
                <a:ext uri="{FF2B5EF4-FFF2-40B4-BE49-F238E27FC236}">
                  <a16:creationId xmlns:a16="http://schemas.microsoft.com/office/drawing/2014/main" id="{2913615F-A6BC-4F5F-99C4-4EB94861B5E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CE8B25-3CDD-434E-909A-5A372C7080F4}"/>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7" name="TextBox 26">
                  <a:extLst>
                    <a:ext uri="{FF2B5EF4-FFF2-40B4-BE49-F238E27FC236}">
                      <a16:creationId xmlns:a16="http://schemas.microsoft.com/office/drawing/2014/main" id="{0DCE8B25-3CDD-434E-909A-5A372C7080F4}"/>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38948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2300140"/>
            <a:ext cx="10515600" cy="2262335"/>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pPr algn="r"/>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brain models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22804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692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𝑘𝑥</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69218" cy="553998"/>
              </a:xfrm>
              <a:prstGeom prst="rect">
                <a:avLst/>
              </a:prstGeom>
              <a:blipFill>
                <a:blip r:embed="rId2"/>
                <a:stretch>
                  <a:fillRect/>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11E5737B-D005-4F9C-ABFD-218EC6C33311}"/>
              </a:ext>
            </a:extLst>
          </p:cNvPr>
          <p:cNvGrpSpPr/>
          <p:nvPr/>
        </p:nvGrpSpPr>
        <p:grpSpPr>
          <a:xfrm>
            <a:off x="618308" y="1885362"/>
            <a:ext cx="11097089" cy="3898432"/>
            <a:chOff x="618308" y="1885362"/>
            <a:chExt cx="11097089" cy="3898432"/>
          </a:xfrm>
        </p:grpSpPr>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3"/>
                    <a:stretch>
                      <a:fillRect l="-15000" t="-1307" r="-55000"/>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4"/>
                    <a:stretch>
                      <a:fillRect l="-33333" r="-26667"/>
                    </a:stretch>
                  </a:blipFill>
                </p:spPr>
                <p:txBody>
                  <a:bodyPr/>
                  <a:lstStyle/>
                  <a:p>
                    <a:r>
                      <a:rPr lang="en-GB">
                        <a:noFill/>
                      </a:rPr>
                      <a:t> </a:t>
                    </a:r>
                  </a:p>
                </p:txBody>
              </p:sp>
            </mc:Fallback>
          </mc:AlternateContent>
        </p:grpSp>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5305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102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𝑘𝑟</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10228"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3532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477187"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𝜏</m:t>
                      </m:r>
                      <m:r>
                        <a:rPr lang="en-GB" sz="3600" b="0" i="1" smtClean="0">
                          <a:latin typeface="Cambria Math" panose="02040503050406030204" pitchFamily="18" charset="0"/>
                          <a:ea typeface="Cambria Math" panose="02040503050406030204" pitchFamily="18" charset="0"/>
                        </a:rPr>
                        <m:t>=</m:t>
                      </m:r>
                      <m:f>
                        <m:fPr>
                          <m:type m:val="skw"/>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𝑘</m:t>
                          </m:r>
                        </m:den>
                      </m:f>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477187" cy="734945"/>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717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6521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rPr>
                        <m:t>𝑟</m:t>
                      </m:r>
                      <m:r>
                        <a:rPr lang="en-GB" sz="3600" b="0" i="1" smtClean="0">
                          <a:latin typeface="Cambria Math" panose="02040503050406030204" pitchFamily="18" charset="0"/>
                          <a:ea typeface="Cambria Math" panose="02040503050406030204" pitchFamily="18" charset="0"/>
                        </a:rPr>
                        <m:t>∈[0,1]</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652171"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B47FA974-A1C3-45A9-B29D-EFA4632EA07E}"/>
              </a:ext>
            </a:extLst>
          </p:cNvPr>
          <p:cNvSpPr/>
          <p:nvPr/>
        </p:nvSpPr>
        <p:spPr>
          <a:xfrm>
            <a:off x="6096000" y="3753900"/>
            <a:ext cx="5590899" cy="22175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204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23">
            <a:extLst>
              <a:ext uri="{FF2B5EF4-FFF2-40B4-BE49-F238E27FC236}">
                <a16:creationId xmlns:a16="http://schemas.microsoft.com/office/drawing/2014/main" id="{8B9ED7C2-19DB-4FF6-A00B-5B0A39D8CBF3}"/>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75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303EE1-4F24-4321-93C7-ACE5E50E5098}"/>
              </a:ext>
            </a:extLst>
          </p:cNvPr>
          <p:cNvGrpSpPr/>
          <p:nvPr/>
        </p:nvGrpSpPr>
        <p:grpSpPr>
          <a:xfrm>
            <a:off x="7470147" y="3531271"/>
            <a:ext cx="1732404" cy="2234152"/>
            <a:chOff x="5712644" y="3584402"/>
            <a:chExt cx="1732404" cy="2234152"/>
          </a:xfrm>
        </p:grpSpPr>
        <p:sp>
          <p:nvSpPr>
            <p:cNvPr id="17" name="Rectangle: Rounded Corners 16">
              <a:extLst>
                <a:ext uri="{FF2B5EF4-FFF2-40B4-BE49-F238E27FC236}">
                  <a16:creationId xmlns:a16="http://schemas.microsoft.com/office/drawing/2014/main" id="{2A2FBCE3-FD99-41E0-B77A-19214DFA7E3E}"/>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19" name="Oval 18">
              <a:extLst>
                <a:ext uri="{FF2B5EF4-FFF2-40B4-BE49-F238E27FC236}">
                  <a16:creationId xmlns:a16="http://schemas.microsoft.com/office/drawing/2014/main" id="{81D52E41-243A-4588-BCE5-EEA149D73F5B}"/>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F188946-D9B8-4BD3-878C-757DBD2ED26E}"/>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CA22859-2C90-4A07-B496-53717ADD0D8D}"/>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89AE1EE-E039-4E83-A079-FA5C3D6A09F2}"/>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78D23B4-2810-4953-8548-B4948714CEBF}"/>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AC59B0B-FB65-4AC5-97D6-21EC874CFB15}"/>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1D3630-1B52-44B9-BC10-C51B9ABDC33F}"/>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C55CE65-74B5-443A-BFF7-C1B62DC7C0C2}"/>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43523043-990F-4676-9389-50E8A809AF74}"/>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870A335-4433-477C-B251-46D7E50CA567}"/>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AC909F0-1889-4FE5-818B-97830B32FBD2}"/>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62A7F32-7B13-4D41-ACBD-FFB0547C17CA}"/>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967B194-8DD9-4FF5-B275-06DDFB7E67A9}"/>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6C04934-77B2-48F7-82A4-E0F1B0F0E4FE}"/>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1A5B02B1-58B1-4676-A2A9-92D3C4FBD628}"/>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4EFE2F6-964E-4E64-9307-523AACC75885}"/>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DA3A744-73C9-475A-8636-E1ABF07020CA}"/>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8EBB5DF-BD0B-453D-A6EF-975692FF0867}"/>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79137C5F-F87F-4073-BFDF-280BA6531D0C}"/>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946DDA64-1382-43C6-B2F8-AD4C6C960EAB}"/>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F343165C-5B5A-405A-9CA2-C1A6554014E5}"/>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A916E0AE-8DDC-4C83-B341-0438180C0D58}"/>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9BB77F30-19ED-4284-B694-91BE644D8914}"/>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9540C788-4148-4DDE-928D-717A7852811F}"/>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E46C65A-FF17-413F-986F-D4B1EE00F8FE}"/>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ight Arrow 23">
            <a:extLst>
              <a:ext uri="{FF2B5EF4-FFF2-40B4-BE49-F238E27FC236}">
                <a16:creationId xmlns:a16="http://schemas.microsoft.com/office/drawing/2014/main" id="{F2ABD1FE-0E9C-4902-8807-0D74493C23D6}"/>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189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84218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3F212D-4D97-4399-86CD-B816C53B1E9C}"/>
                  </a:ext>
                </a:extLst>
              </p:cNvPr>
              <p:cNvSpPr txBox="1"/>
              <p:nvPr/>
            </p:nvSpPr>
            <p:spPr>
              <a:xfrm flipH="1">
                <a:off x="4862018" y="3995218"/>
                <a:ext cx="277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r>
                        <a:rPr lang="en-GB" sz="2400" b="0" i="1" smtClean="0">
                          <a:latin typeface="Cambria Math" panose="02040503050406030204" pitchFamily="18" charset="0"/>
                        </a:rPr>
                        <m:t>𝐼</m:t>
                      </m:r>
                      <m:r>
                        <a:rPr lang="en-GB" sz="2400" b="0" i="1" smtClean="0">
                          <a:latin typeface="Cambria Math" panose="02040503050406030204" pitchFamily="18" charset="0"/>
                        </a:rPr>
                        <m:t>)</m:t>
                      </m:r>
                    </m:oMath>
                  </m:oMathPara>
                </a14:m>
                <a:endParaRPr lang="en-GB" dirty="0"/>
              </a:p>
            </p:txBody>
          </p:sp>
        </mc:Choice>
        <mc:Fallback xmlns="">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4862018" y="3995218"/>
                <a:ext cx="277744" cy="369332"/>
              </a:xfrm>
              <a:prstGeom prst="rect">
                <a:avLst/>
              </a:prstGeom>
              <a:blipFill>
                <a:blip r:embed="rId9"/>
                <a:stretch>
                  <a:fillRect l="-40000" r="-151111" b="-34426"/>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14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3424841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Summary of 1d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320651"/>
              </a:xfrm>
              <a:solidFill>
                <a:schemeClr val="bg1"/>
              </a:solidFill>
            </p:spPr>
            <p:txBody>
              <a:bodyPr>
                <a:normAutofit lnSpcReduction="10000"/>
              </a:bodyPr>
              <a:lstStyle/>
              <a:p>
                <a:r>
                  <a:rPr lang="en-US" dirty="0"/>
                  <a:t>A </a:t>
                </a:r>
                <a:r>
                  <a:rPr lang="en-US" dirty="0">
                    <a:solidFill>
                      <a:srgbClr val="2076BA"/>
                    </a:solidFill>
                  </a:rPr>
                  <a:t>dynamical system </a:t>
                </a:r>
                <a:r>
                  <a:rPr lang="en-US" dirty="0"/>
                  <a:t>is something that evolves over time</a:t>
                </a:r>
              </a:p>
              <a:p>
                <a:r>
                  <a:rPr lang="en-US" dirty="0"/>
                  <a:t>We describe (continuous) dynamical systems using </a:t>
                </a:r>
                <a:r>
                  <a:rPr lang="en-US" dirty="0">
                    <a:solidFill>
                      <a:srgbClr val="0070C0"/>
                    </a:solidFill>
                  </a:rPr>
                  <a:t>ordinary differential equations </a:t>
                </a:r>
                <a:r>
                  <a:rPr lang="en-US" dirty="0"/>
                  <a:t>(ODEs)</a:t>
                </a:r>
              </a:p>
              <a:p>
                <a:r>
                  <a:rPr lang="en-US" dirty="0"/>
                  <a:t>A one dimensional system (one equation) has 2 types of asymptotic dynamics: </a:t>
                </a:r>
              </a:p>
              <a:p>
                <a:pPr marL="514350" indent="-514350">
                  <a:buFont typeface="+mj-lt"/>
                  <a:buAutoNum type="arabicPeriod"/>
                </a:pPr>
                <a:r>
                  <a:rPr lang="en-US" dirty="0"/>
                  <a:t> </a:t>
                </a:r>
                <a14:m>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oMath>
                </a14:m>
                <a:endParaRPr lang="en-US" dirty="0"/>
              </a:p>
              <a:p>
                <a:pPr marL="514350" indent="-514350">
                  <a:buFont typeface="+mj-lt"/>
                  <a:buAutoNum type="arabicPeriod"/>
                </a:pPr>
                <a:r>
                  <a:rPr lang="en-US" dirty="0"/>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a:t>
                </a:r>
              </a:p>
              <a:p>
                <a:pPr marL="514350" indent="-514350">
                  <a:buFont typeface="+mj-lt"/>
                  <a:buAutoNum type="arabicPeriod"/>
                </a:pPr>
                <a:endParaRPr lang="en-US" dirty="0"/>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is called a </a:t>
                </a:r>
                <a:r>
                  <a:rPr lang="en-US" dirty="0">
                    <a:solidFill>
                      <a:srgbClr val="0072BD"/>
                    </a:solidFill>
                  </a:rPr>
                  <a:t>steady state</a:t>
                </a:r>
                <a:r>
                  <a:rPr lang="en-US" dirty="0"/>
                  <a:t>, and can be </a:t>
                </a:r>
                <a:r>
                  <a:rPr lang="en-US" dirty="0">
                    <a:solidFill>
                      <a:srgbClr val="0072BD"/>
                    </a:solidFill>
                  </a:rPr>
                  <a:t>stable</a:t>
                </a:r>
                <a:r>
                  <a:rPr lang="en-US" dirty="0"/>
                  <a:t> or </a:t>
                </a:r>
                <a:r>
                  <a:rPr lang="en-US" dirty="0">
                    <a:solidFill>
                      <a:srgbClr val="0072BD"/>
                    </a:solidFill>
                  </a:rPr>
                  <a:t>unstable</a:t>
                </a:r>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320651"/>
              </a:xfrm>
              <a:blipFill>
                <a:blip r:embed="rId2"/>
                <a:stretch>
                  <a:fillRect l="-1217" t="-3103"/>
                </a:stretch>
              </a:blipFill>
            </p:spPr>
            <p:txBody>
              <a:bodyPr/>
              <a:lstStyle/>
              <a:p>
                <a:r>
                  <a:rPr lang="en-GB">
                    <a:noFill/>
                  </a:rPr>
                  <a:t> </a:t>
                </a:r>
              </a:p>
            </p:txBody>
          </p:sp>
        </mc:Fallback>
      </mc:AlternateContent>
    </p:spTree>
    <p:extLst>
      <p:ext uri="{BB962C8B-B14F-4D97-AF65-F5344CB8AC3E}">
        <p14:creationId xmlns:p14="http://schemas.microsoft.com/office/powerpoint/2010/main" val="4063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CD45E0-1019-4270-87F2-23CD5AD8087F}"/>
              </a:ext>
            </a:extLst>
          </p:cNvPr>
          <p:cNvPicPr>
            <a:picLocks noChangeAspect="1"/>
          </p:cNvPicPr>
          <p:nvPr/>
        </p:nvPicPr>
        <p:blipFill rotWithShape="1">
          <a:blip r:embed="rId2"/>
          <a:srcRect r="25382"/>
          <a:stretch/>
        </p:blipFill>
        <p:spPr>
          <a:xfrm>
            <a:off x="6170159" y="0"/>
            <a:ext cx="6021841" cy="5307291"/>
          </a:xfrm>
          <a:prstGeom prst="rect">
            <a:avLst/>
          </a:prstGeom>
        </p:spPr>
      </p:pic>
      <p:pic>
        <p:nvPicPr>
          <p:cNvPr id="8" name="Picture 7">
            <a:extLst>
              <a:ext uri="{FF2B5EF4-FFF2-40B4-BE49-F238E27FC236}">
                <a16:creationId xmlns:a16="http://schemas.microsoft.com/office/drawing/2014/main" id="{614821A4-D4B5-4416-9961-F325BC0B7679}"/>
              </a:ext>
            </a:extLst>
          </p:cNvPr>
          <p:cNvPicPr>
            <a:picLocks noChangeAspect="1"/>
          </p:cNvPicPr>
          <p:nvPr/>
        </p:nvPicPr>
        <p:blipFill rotWithShape="1">
          <a:blip r:embed="rId2"/>
          <a:srcRect l="78715" t="77398" r="26" b="4485"/>
          <a:stretch/>
        </p:blipFill>
        <p:spPr>
          <a:xfrm>
            <a:off x="10369483" y="5255444"/>
            <a:ext cx="1715679" cy="961534"/>
          </a:xfrm>
          <a:prstGeom prst="rect">
            <a:avLst/>
          </a:prstGeom>
        </p:spPr>
      </p:pic>
      <p:pic>
        <p:nvPicPr>
          <p:cNvPr id="9" name="Picture 8">
            <a:extLst>
              <a:ext uri="{FF2B5EF4-FFF2-40B4-BE49-F238E27FC236}">
                <a16:creationId xmlns:a16="http://schemas.microsoft.com/office/drawing/2014/main" id="{B295CAF8-BF4F-4B99-BC13-4D2962FB58C1}"/>
              </a:ext>
            </a:extLst>
          </p:cNvPr>
          <p:cNvPicPr>
            <a:picLocks noChangeAspect="1"/>
          </p:cNvPicPr>
          <p:nvPr/>
        </p:nvPicPr>
        <p:blipFill rotWithShape="1">
          <a:blip r:embed="rId3"/>
          <a:srcRect l="27526" t="16082" r="14949" b="56289"/>
          <a:stretch/>
        </p:blipFill>
        <p:spPr>
          <a:xfrm>
            <a:off x="0" y="4945263"/>
            <a:ext cx="7013541" cy="1894788"/>
          </a:xfrm>
          <a:prstGeom prst="rect">
            <a:avLst/>
          </a:prstGeom>
        </p:spPr>
      </p:pic>
      <p:sp>
        <p:nvSpPr>
          <p:cNvPr id="2" name="TextBox 1">
            <a:extLst>
              <a:ext uri="{FF2B5EF4-FFF2-40B4-BE49-F238E27FC236}">
                <a16:creationId xmlns:a16="http://schemas.microsoft.com/office/drawing/2014/main" id="{03A28C53-E055-478F-BDD1-A38B3ABAD90F}"/>
              </a:ext>
            </a:extLst>
          </p:cNvPr>
          <p:cNvSpPr txBox="1"/>
          <p:nvPr/>
        </p:nvSpPr>
        <p:spPr>
          <a:xfrm>
            <a:off x="499621" y="1130103"/>
            <a:ext cx="5184742" cy="2308324"/>
          </a:xfrm>
          <a:prstGeom prst="rect">
            <a:avLst/>
          </a:prstGeom>
          <a:solidFill>
            <a:schemeClr val="bg1"/>
          </a:solidFill>
        </p:spPr>
        <p:txBody>
          <a:bodyPr wrap="square" rtlCol="0">
            <a:spAutoFit/>
          </a:bodyPr>
          <a:lstStyle/>
          <a:p>
            <a:r>
              <a:rPr lang="en-GB" b="1" u="sng" dirty="0"/>
              <a:t>Types of computational model</a:t>
            </a:r>
          </a:p>
          <a:p>
            <a:endParaRPr lang="en-GB" b="1" u="sng" dirty="0"/>
          </a:p>
          <a:p>
            <a:r>
              <a:rPr lang="en-GB" dirty="0">
                <a:solidFill>
                  <a:srgbClr val="C00000"/>
                </a:solidFill>
              </a:rPr>
              <a:t>Cognitive models</a:t>
            </a:r>
            <a:r>
              <a:rPr lang="en-GB" dirty="0"/>
              <a:t>: Explains behavioural data</a:t>
            </a:r>
          </a:p>
          <a:p>
            <a:endParaRPr lang="en-GB" dirty="0"/>
          </a:p>
          <a:p>
            <a:r>
              <a:rPr lang="en-GB" dirty="0">
                <a:solidFill>
                  <a:srgbClr val="0070C0"/>
                </a:solidFill>
              </a:rPr>
              <a:t>Computational neuroscience</a:t>
            </a:r>
            <a:r>
              <a:rPr lang="en-GB" dirty="0"/>
              <a:t>: Explains neuronal activity patterns</a:t>
            </a:r>
          </a:p>
          <a:p>
            <a:endParaRPr lang="en-GB" dirty="0"/>
          </a:p>
          <a:p>
            <a:r>
              <a:rPr lang="en-GB" dirty="0">
                <a:solidFill>
                  <a:schemeClr val="bg2">
                    <a:lumMod val="25000"/>
                  </a:schemeClr>
                </a:solidFill>
              </a:rPr>
              <a:t>Artificial Intelligence</a:t>
            </a:r>
            <a:r>
              <a:rPr lang="en-GB" dirty="0"/>
              <a:t>: Performs complex tasks</a:t>
            </a:r>
          </a:p>
        </p:txBody>
      </p:sp>
    </p:spTree>
    <p:extLst>
      <p:ext uri="{BB962C8B-B14F-4D97-AF65-F5344CB8AC3E}">
        <p14:creationId xmlns:p14="http://schemas.microsoft.com/office/powerpoint/2010/main" val="365470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Higher dimensional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19126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Higher dimensional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667251"/>
              </a:xfrm>
              <a:solidFill>
                <a:schemeClr val="bg1"/>
              </a:solidFill>
            </p:spPr>
            <p:txBody>
              <a:bodyPr>
                <a:normAutofit/>
              </a:bodyPr>
              <a:lstStyle/>
              <a:p>
                <a:r>
                  <a:rPr lang="en-GB" dirty="0"/>
                  <a:t>In nature many systems have types of dynamics that are not either a steady state or increasing/decreasing forever</a:t>
                </a:r>
              </a:p>
              <a:p>
                <a:r>
                  <a:rPr lang="en-GB" dirty="0"/>
                  <a:t>Example: oscillations such as the brain’s alpha, gamma, etc rhythms</a:t>
                </a:r>
              </a:p>
              <a:p>
                <a:r>
                  <a:rPr lang="en-GB" dirty="0"/>
                  <a:t>To capture these types of dynamics, we need </a:t>
                </a:r>
                <a:r>
                  <a:rPr lang="en-GB" dirty="0">
                    <a:solidFill>
                      <a:srgbClr val="0072BD"/>
                    </a:solidFill>
                  </a:rPr>
                  <a:t>higher dimensional dynamic systems</a:t>
                </a:r>
              </a:p>
              <a:p>
                <a:r>
                  <a:rPr lang="en-GB" dirty="0"/>
                  <a:t>The dimension of the system is the </a:t>
                </a:r>
                <a:r>
                  <a:rPr lang="en-GB" dirty="0">
                    <a:solidFill>
                      <a:srgbClr val="0072BD"/>
                    </a:solidFill>
                  </a:rPr>
                  <a:t>number of equations</a:t>
                </a:r>
              </a:p>
              <a:p>
                <a:pPr marL="0" indent="0">
                  <a:buNone/>
                </a:pPr>
                <a:r>
                  <a:rPr lang="en-GB" dirty="0"/>
                  <a:t>1d: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br>
                  <a:rPr lang="en-GB" dirty="0"/>
                </a:br>
                <a:r>
                  <a:rPr lang="en-GB" dirty="0"/>
                  <a:t>2d: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m:t>
                    </m:r>
                    <m:r>
                      <a:rPr lang="en-GB" b="0" i="1" smtClean="0">
                        <a:latin typeface="Cambria Math" panose="02040503050406030204" pitchFamily="18" charset="0"/>
                      </a:rPr>
                      <m:t>𝑔</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oMath>
                </a14:m>
                <a:br>
                  <a:rPr lang="en-GB" dirty="0"/>
                </a:br>
                <a:r>
                  <a:rPr lang="en-US" dirty="0"/>
                  <a:t>3d: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i="1">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𝑧</m:t>
                        </m:r>
                      </m:e>
                    </m:acc>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a14:m>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217" t="-2089"/>
                </a:stretch>
              </a:blipFill>
            </p:spPr>
            <p:txBody>
              <a:bodyPr/>
              <a:lstStyle/>
              <a:p>
                <a:r>
                  <a:rPr lang="en-GB">
                    <a:noFill/>
                  </a:rPr>
                  <a:t> </a:t>
                </a:r>
              </a:p>
            </p:txBody>
          </p:sp>
        </mc:Fallback>
      </mc:AlternateContent>
    </p:spTree>
    <p:extLst>
      <p:ext uri="{BB962C8B-B14F-4D97-AF65-F5344CB8AC3E}">
        <p14:creationId xmlns:p14="http://schemas.microsoft.com/office/powerpoint/2010/main" val="1256923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system </a:t>
                </a:r>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−2</m:t>
                      </m:r>
                    </m:oMath>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oMath>
                  </m:oMathPara>
                </a14:m>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2509320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b="0" dirty="0"/>
              </a:p>
              <a:p>
                <a:pPr marL="0" indent="0">
                  <a:buNone/>
                </a:pPr>
                <a:r>
                  <a:rPr lang="en-GB" dirty="0"/>
                  <a:t>Find </a:t>
                </a:r>
                <a14:m>
                  <m:oMath xmlns:m="http://schemas.openxmlformats.org/officeDocument/2006/math">
                    <m:r>
                      <a:rPr lang="en-GB" b="0" i="1" smtClean="0">
                        <a:latin typeface="Cambria Math" panose="02040503050406030204" pitchFamily="18" charset="0"/>
                      </a:rPr>
                      <m:t>𝑥</m:t>
                    </m:r>
                  </m:oMath>
                </a14:m>
                <a:r>
                  <a:rPr lang="en-GB" dirty="0"/>
                  <a:t> and </a:t>
                </a:r>
                <a14:m>
                  <m:oMath xmlns:m="http://schemas.openxmlformats.org/officeDocument/2006/math">
                    <m:r>
                      <a:rPr lang="en-GB" b="0" i="1" smtClean="0">
                        <a:latin typeface="Cambria Math" panose="02040503050406030204" pitchFamily="18" charset="0"/>
                      </a:rPr>
                      <m:t>𝑦</m:t>
                    </m:r>
                  </m:oMath>
                </a14:m>
                <a:r>
                  <a:rPr lang="en-GB" dirty="0"/>
                  <a:t> such that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i="1" smtClean="0">
                          <a:latin typeface="Cambria Math" panose="02040503050406030204" pitchFamily="18" charset="0"/>
                        </a:rPr>
                        <m:t>𝑦</m:t>
                      </m:r>
                      <m:r>
                        <a:rPr lang="en-GB" b="0" i="1" smtClean="0">
                          <a:latin typeface="Cambria Math" panose="02040503050406030204" pitchFamily="18" charset="0"/>
                        </a:rPr>
                        <m:t>−2=0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m:t>
                      </m:r>
                    </m:oMath>
                  </m:oMathPara>
                </a14:m>
                <a:endParaRPr lang="en-GB"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Hint</a:t>
            </a:r>
            <a:endParaRPr lang="en-GB" dirty="0"/>
          </a:p>
        </p:txBody>
      </p:sp>
    </p:spTree>
    <p:extLst>
      <p:ext uri="{BB962C8B-B14F-4D97-AF65-F5344CB8AC3E}">
        <p14:creationId xmlns:p14="http://schemas.microsoft.com/office/powerpoint/2010/main" val="3416811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dirty="0"/>
              </a:p>
              <a:p>
                <a:pPr marL="0" indent="0">
                  <a:buNone/>
                </a:pPr>
                <a:r>
                  <a:rPr lang="en-GB" dirty="0"/>
                  <a:t>Solve </a:t>
                </a:r>
                <a:r>
                  <a:rPr lang="en-GB" dirty="0" err="1"/>
                  <a:t>eqn</a:t>
                </a:r>
                <a:r>
                  <a:rPr lang="en-GB" dirty="0"/>
                  <a:t> 1: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−2=0→</m:t>
                      </m:r>
                      <m:r>
                        <a:rPr lang="en-GB" b="0" i="1" smtClean="0">
                          <a:latin typeface="Cambria Math" panose="02040503050406030204" pitchFamily="18" charset="0"/>
                        </a:rPr>
                        <m:t>𝑦</m:t>
                      </m:r>
                      <m:r>
                        <a:rPr lang="en-GB" b="0" i="1" smtClean="0">
                          <a:latin typeface="Cambria Math" panose="02040503050406030204" pitchFamily="18" charset="0"/>
                        </a:rPr>
                        <m:t>=2</m:t>
                      </m:r>
                    </m:oMath>
                  </m:oMathPara>
                </a14:m>
                <a:endParaRPr lang="en-GB" dirty="0"/>
              </a:p>
              <a:p>
                <a:pPr marL="0" indent="0">
                  <a:buNone/>
                </a:pPr>
                <a:r>
                  <a:rPr lang="en-GB" dirty="0"/>
                  <a:t>Solve </a:t>
                </a:r>
                <a:r>
                  <a:rPr lang="en-GB" dirty="0" err="1"/>
                  <a:t>eqn</a:t>
                </a:r>
                <a:r>
                  <a:rPr lang="en-GB" dirty="0"/>
                  <a:t> 2 for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oMath>
                </a14:m>
                <a:r>
                  <a:rPr lang="en-GB" dirty="0"/>
                  <a:t>: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=0→2</m:t>
                      </m:r>
                      <m:r>
                        <a:rPr lang="en-GB" b="0" i="1" smtClean="0">
                          <a:latin typeface="Cambria Math" panose="02040503050406030204" pitchFamily="18" charset="0"/>
                        </a:rPr>
                        <m:t>𝑥</m:t>
                      </m:r>
                      <m:r>
                        <a:rPr lang="en-GB" b="0" i="1" smtClean="0">
                          <a:latin typeface="Cambria Math" panose="02040503050406030204" pitchFamily="18" charset="0"/>
                        </a:rPr>
                        <m:t>+2=0→</m:t>
                      </m:r>
                      <m:r>
                        <a:rPr lang="en-GB" b="0" i="1" smtClean="0">
                          <a:latin typeface="Cambria Math" panose="02040503050406030204" pitchFamily="18" charset="0"/>
                        </a:rPr>
                        <m:t>𝑥</m:t>
                      </m:r>
                      <m:r>
                        <a:rPr lang="en-GB" b="0" i="1" smtClean="0">
                          <a:latin typeface="Cambria Math" panose="02040503050406030204" pitchFamily="18" charset="0"/>
                        </a:rPr>
                        <m:t>=−1</m:t>
                      </m:r>
                    </m:oMath>
                  </m:oMathPara>
                </a14:m>
                <a:endParaRPr lang="en-GB" dirty="0"/>
              </a:p>
              <a:p>
                <a:pPr marL="0" indent="0">
                  <a:buNone/>
                </a:pPr>
                <a:endParaRPr lang="en-GB" dirty="0"/>
              </a:p>
              <a:p>
                <a:pPr marL="0" indent="0" algn="ctr">
                  <a:buNone/>
                </a:pPr>
                <a:r>
                  <a:rPr lang="en-GB" u="sng" dirty="0"/>
                  <a:t>Steady state at: </a:t>
                </a:r>
                <a14:m>
                  <m:oMath xmlns:m="http://schemas.openxmlformats.org/officeDocument/2006/math">
                    <m:d>
                      <m:dPr>
                        <m:ctrlPr>
                          <a:rPr lang="en-GB" b="0" i="1" u="sng" smtClean="0">
                            <a:latin typeface="Cambria Math" panose="02040503050406030204" pitchFamily="18" charset="0"/>
                          </a:rPr>
                        </m:ctrlPr>
                      </m:dPr>
                      <m:e>
                        <m:r>
                          <a:rPr lang="en-GB" b="0" i="1" u="sng" smtClean="0">
                            <a:latin typeface="Cambria Math" panose="02040503050406030204" pitchFamily="18" charset="0"/>
                          </a:rPr>
                          <m:t>𝑥</m:t>
                        </m:r>
                        <m:r>
                          <a:rPr lang="en-GB" b="0" i="1" u="sng" smtClean="0">
                            <a:latin typeface="Cambria Math" panose="02040503050406030204" pitchFamily="18" charset="0"/>
                          </a:rPr>
                          <m:t>,</m:t>
                        </m:r>
                        <m:r>
                          <a:rPr lang="en-GB" b="0" i="1" u="sng" smtClean="0">
                            <a:latin typeface="Cambria Math" panose="02040503050406030204" pitchFamily="18" charset="0"/>
                          </a:rPr>
                          <m:t>𝑦</m:t>
                        </m:r>
                      </m:e>
                    </m:d>
                    <m:r>
                      <a:rPr lang="en-GB" b="0" i="1" u="sng" smtClean="0">
                        <a:latin typeface="Cambria Math" panose="02040503050406030204" pitchFamily="18" charset="0"/>
                      </a:rPr>
                      <m:t>=</m:t>
                    </m:r>
                    <m:d>
                      <m:dPr>
                        <m:ctrlPr>
                          <a:rPr lang="en-GB" b="0" i="1" u="sng" smtClean="0">
                            <a:latin typeface="Cambria Math" panose="02040503050406030204" pitchFamily="18" charset="0"/>
                          </a:rPr>
                        </m:ctrlPr>
                      </m:dPr>
                      <m:e>
                        <m:r>
                          <a:rPr lang="en-GB" b="0" i="1" u="sng" smtClean="0">
                            <a:latin typeface="Cambria Math" panose="02040503050406030204" pitchFamily="18" charset="0"/>
                          </a:rPr>
                          <m:t>−1,2</m:t>
                        </m:r>
                      </m:e>
                    </m:d>
                  </m:oMath>
                </a14:m>
                <a:endParaRPr lang="en-GB"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3035016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59A4D67-C9AE-4B8F-8F63-2086A736DDD6}"/>
              </a:ext>
            </a:extLst>
          </p:cNvPr>
          <p:cNvPicPr>
            <a:picLocks noChangeAspect="1"/>
          </p:cNvPicPr>
          <p:nvPr/>
        </p:nvPicPr>
        <p:blipFill>
          <a:blip r:embed="rId2"/>
          <a:stretch>
            <a:fillRect/>
          </a:stretch>
        </p:blipFill>
        <p:spPr>
          <a:xfrm>
            <a:off x="1742372" y="0"/>
            <a:ext cx="8707255" cy="6858000"/>
          </a:xfrm>
          <a:prstGeom prst="rect">
            <a:avLst/>
          </a:prstGeom>
        </p:spPr>
      </p:pic>
      <p:sp>
        <p:nvSpPr>
          <p:cNvPr id="7" name="TextBox 6">
            <a:extLst>
              <a:ext uri="{FF2B5EF4-FFF2-40B4-BE49-F238E27FC236}">
                <a16:creationId xmlns:a16="http://schemas.microsoft.com/office/drawing/2014/main" id="{045A87F5-0C4F-407C-B6D5-4AD23181CEE1}"/>
              </a:ext>
            </a:extLst>
          </p:cNvPr>
          <p:cNvSpPr txBox="1"/>
          <p:nvPr/>
        </p:nvSpPr>
        <p:spPr>
          <a:xfrm>
            <a:off x="10378911" y="6488668"/>
            <a:ext cx="2196445" cy="369332"/>
          </a:xfrm>
          <a:prstGeom prst="rect">
            <a:avLst/>
          </a:prstGeom>
          <a:noFill/>
        </p:spPr>
        <p:txBody>
          <a:bodyPr wrap="square" rtlCol="0">
            <a:spAutoFit/>
          </a:bodyPr>
          <a:lstStyle/>
          <a:p>
            <a:r>
              <a:rPr lang="en-GB" dirty="0"/>
              <a:t>Breakspear (2017)</a:t>
            </a:r>
          </a:p>
        </p:txBody>
      </p:sp>
    </p:spTree>
    <p:extLst>
      <p:ext uri="{BB962C8B-B14F-4D97-AF65-F5344CB8AC3E}">
        <p14:creationId xmlns:p14="http://schemas.microsoft.com/office/powerpoint/2010/main" val="2111487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3F212D-4D97-4399-86CD-B816C53B1E9C}"/>
                  </a:ext>
                </a:extLst>
              </p:cNvPr>
              <p:cNvSpPr txBox="1"/>
              <p:nvPr/>
            </p:nvSpPr>
            <p:spPr>
              <a:xfrm flipH="1">
                <a:off x="4862018" y="3995218"/>
                <a:ext cx="277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r>
                        <a:rPr lang="en-GB" sz="2400" b="0" i="1" smtClean="0">
                          <a:latin typeface="Cambria Math" panose="02040503050406030204" pitchFamily="18" charset="0"/>
                        </a:rPr>
                        <m:t>𝐼</m:t>
                      </m:r>
                      <m:r>
                        <a:rPr lang="en-GB" sz="2400" b="0" i="1" smtClean="0">
                          <a:latin typeface="Cambria Math" panose="02040503050406030204" pitchFamily="18" charset="0"/>
                        </a:rPr>
                        <m:t>)</m:t>
                      </m:r>
                    </m:oMath>
                  </m:oMathPara>
                </a14:m>
                <a:endParaRPr lang="en-GB" dirty="0"/>
              </a:p>
            </p:txBody>
          </p:sp>
        </mc:Choice>
        <mc:Fallback xmlns="">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4862018" y="3995218"/>
                <a:ext cx="277744" cy="369332"/>
              </a:xfrm>
              <a:prstGeom prst="rect">
                <a:avLst/>
              </a:prstGeom>
              <a:blipFill>
                <a:blip r:embed="rId9"/>
                <a:stretch>
                  <a:fillRect l="-40000" r="-151111" b="-34426"/>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3C2B1A-3793-4D27-A83E-FB3693131207}"/>
              </a:ext>
            </a:extLst>
          </p:cNvPr>
          <p:cNvSpPr txBox="1"/>
          <p:nvPr/>
        </p:nvSpPr>
        <p:spPr>
          <a:xfrm>
            <a:off x="7730386" y="579863"/>
            <a:ext cx="3914391" cy="1815882"/>
          </a:xfrm>
          <a:prstGeom prst="rect">
            <a:avLst/>
          </a:prstGeom>
          <a:noFill/>
        </p:spPr>
        <p:txBody>
          <a:bodyPr wrap="square" rtlCol="0">
            <a:spAutoFit/>
          </a:bodyPr>
          <a:lstStyle/>
          <a:p>
            <a:r>
              <a:rPr lang="en-GB" sz="2800" dirty="0"/>
              <a:t>The Wilson-Cowan model is a two-dimensional version of the firing rate model we saw earlier</a:t>
            </a:r>
            <a:endParaRPr lang="en-GB" sz="1600" dirty="0"/>
          </a:p>
        </p:txBody>
      </p:sp>
    </p:spTree>
    <p:extLst>
      <p:ext uri="{BB962C8B-B14F-4D97-AF65-F5344CB8AC3E}">
        <p14:creationId xmlns:p14="http://schemas.microsoft.com/office/powerpoint/2010/main" val="263721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5340052"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𝐼𝐸</m:t>
                              </m:r>
                            </m:sub>
                          </m:sSub>
                          <m:r>
                            <a:rPr lang="en-GB" sz="2800" b="0" i="1" smtClean="0">
                              <a:latin typeface="Cambria Math" panose="02040503050406030204" pitchFamily="18" charset="0"/>
                            </a:rPr>
                            <m:t>𝐼</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𝑐</m:t>
                              </m:r>
                            </m:e>
                            <m:sub>
                              <m:r>
                                <a:rPr lang="en-GB" sz="2800" i="1">
                                  <a:latin typeface="Cambria Math" panose="02040503050406030204" pitchFamily="18" charset="0"/>
                                </a:rPr>
                                <m:t>𝐸</m:t>
                              </m:r>
                              <m:r>
                                <a:rPr lang="en-GB" sz="2800" b="0" i="1" smtClean="0">
                                  <a:latin typeface="Cambria Math" panose="02040503050406030204" pitchFamily="18" charset="0"/>
                                </a:rPr>
                                <m:t>𝐼</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𝐼𝐼</m:t>
                              </m:r>
                            </m:sub>
                          </m:sSub>
                          <m:r>
                            <a:rPr lang="en-GB" sz="2800" b="0" i="1" smtClean="0">
                              <a:latin typeface="Cambria Math" panose="02040503050406030204" pitchFamily="18" charset="0"/>
                            </a:rPr>
                            <m:t>𝐼</m:t>
                          </m:r>
                        </m:e>
                      </m:d>
                    </m:oMath>
                  </m:oMathPara>
                </a14:m>
                <a:br>
                  <a:rPr lang="en-GB" sz="2800" b="0" dirty="0"/>
                </a:br>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5340052"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347000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Practical session: Simulating dynamical systems on a computer</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340458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The Euler Method</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5801411" cy="4667251"/>
          </a:xfrm>
          <a:solidFill>
            <a:schemeClr val="bg1"/>
          </a:solidFill>
        </p:spPr>
        <p:txBody>
          <a:bodyPr>
            <a:normAutofit/>
          </a:bodyPr>
          <a:lstStyle/>
          <a:p>
            <a:r>
              <a:rPr lang="en-GB" dirty="0"/>
              <a:t>The Euler method is the simplest  numerical approximation of a  solution to an ODE</a:t>
            </a:r>
          </a:p>
          <a:p>
            <a:r>
              <a:rPr lang="en-GB" dirty="0"/>
              <a:t>It involves calculating the solution at time </a:t>
            </a:r>
            <a:r>
              <a:rPr lang="en-GB" i="1" dirty="0" err="1"/>
              <a:t>i+h</a:t>
            </a:r>
            <a:r>
              <a:rPr lang="en-GB" dirty="0"/>
              <a:t> by calculating the derivative at time </a:t>
            </a:r>
            <a:r>
              <a:rPr lang="en-GB" i="1" dirty="0"/>
              <a:t>I</a:t>
            </a:r>
          </a:p>
        </p:txBody>
      </p:sp>
      <p:sp>
        <p:nvSpPr>
          <p:cNvPr id="6" name="TextBox 5">
            <a:extLst>
              <a:ext uri="{FF2B5EF4-FFF2-40B4-BE49-F238E27FC236}">
                <a16:creationId xmlns:a16="http://schemas.microsoft.com/office/drawing/2014/main" id="{0B401A73-DDEF-4547-9B66-2DF68DC9621B}"/>
              </a:ext>
            </a:extLst>
          </p:cNvPr>
          <p:cNvSpPr txBox="1"/>
          <p:nvPr/>
        </p:nvSpPr>
        <p:spPr>
          <a:xfrm>
            <a:off x="6639611" y="6127690"/>
            <a:ext cx="5137500" cy="646331"/>
          </a:xfrm>
          <a:prstGeom prst="rect">
            <a:avLst/>
          </a:prstGeom>
          <a:noFill/>
        </p:spPr>
        <p:txBody>
          <a:bodyPr wrap="square" rtlCol="0">
            <a:spAutoFit/>
          </a:bodyPr>
          <a:lstStyle/>
          <a:p>
            <a:r>
              <a:rPr lang="en-GB" dirty="0"/>
              <a:t>Modified from </a:t>
            </a:r>
            <a:r>
              <a:rPr lang="en-GB" dirty="0" err="1"/>
              <a:t>Wirkus</a:t>
            </a:r>
            <a:r>
              <a:rPr lang="en-GB" dirty="0"/>
              <a:t> and Swift (2015), A Course in Ordinary Differential Equations, 2nd edition. </a:t>
            </a:r>
          </a:p>
        </p:txBody>
      </p:sp>
      <p:grpSp>
        <p:nvGrpSpPr>
          <p:cNvPr id="19" name="Group 18">
            <a:extLst>
              <a:ext uri="{FF2B5EF4-FFF2-40B4-BE49-F238E27FC236}">
                <a16:creationId xmlns:a16="http://schemas.microsoft.com/office/drawing/2014/main" id="{401D18AF-0402-4E70-B563-ABE94E8EFB73}"/>
              </a:ext>
            </a:extLst>
          </p:cNvPr>
          <p:cNvGrpSpPr/>
          <p:nvPr/>
        </p:nvGrpSpPr>
        <p:grpSpPr>
          <a:xfrm>
            <a:off x="6535806" y="1349497"/>
            <a:ext cx="5564847" cy="4492289"/>
            <a:chOff x="6627153" y="351239"/>
            <a:chExt cx="5564847" cy="4492289"/>
          </a:xfrm>
        </p:grpSpPr>
        <p:grpSp>
          <p:nvGrpSpPr>
            <p:cNvPr id="17" name="Group 16">
              <a:extLst>
                <a:ext uri="{FF2B5EF4-FFF2-40B4-BE49-F238E27FC236}">
                  <a16:creationId xmlns:a16="http://schemas.microsoft.com/office/drawing/2014/main" id="{87114A15-1547-4639-BCF7-F8DED9D98F3E}"/>
                </a:ext>
              </a:extLst>
            </p:cNvPr>
            <p:cNvGrpSpPr/>
            <p:nvPr/>
          </p:nvGrpSpPr>
          <p:grpSpPr>
            <a:xfrm>
              <a:off x="6627153" y="351239"/>
              <a:ext cx="5564847" cy="4492289"/>
              <a:chOff x="6627153" y="351239"/>
              <a:chExt cx="5564847" cy="4492289"/>
            </a:xfrm>
          </p:grpSpPr>
          <p:grpSp>
            <p:nvGrpSpPr>
              <p:cNvPr id="15" name="Group 14">
                <a:extLst>
                  <a:ext uri="{FF2B5EF4-FFF2-40B4-BE49-F238E27FC236}">
                    <a16:creationId xmlns:a16="http://schemas.microsoft.com/office/drawing/2014/main" id="{2113DAEB-1110-4727-AB56-13B7D4237723}"/>
                  </a:ext>
                </a:extLst>
              </p:cNvPr>
              <p:cNvGrpSpPr/>
              <p:nvPr/>
            </p:nvGrpSpPr>
            <p:grpSpPr>
              <a:xfrm>
                <a:off x="6627153" y="351239"/>
                <a:ext cx="5564847" cy="4492289"/>
                <a:chOff x="6627153" y="351239"/>
                <a:chExt cx="5564847" cy="4492289"/>
              </a:xfrm>
            </p:grpSpPr>
            <p:pic>
              <p:nvPicPr>
                <p:cNvPr id="4" name="Picture 3">
                  <a:extLst>
                    <a:ext uri="{FF2B5EF4-FFF2-40B4-BE49-F238E27FC236}">
                      <a16:creationId xmlns:a16="http://schemas.microsoft.com/office/drawing/2014/main" id="{CC86C8C1-1F7D-4B0E-B805-3A9DA4280525}"/>
                    </a:ext>
                  </a:extLst>
                </p:cNvPr>
                <p:cNvPicPr>
                  <a:picLocks noChangeAspect="1"/>
                </p:cNvPicPr>
                <p:nvPr/>
              </p:nvPicPr>
              <p:blipFill rotWithShape="1">
                <a:blip r:embed="rId3"/>
                <a:srcRect l="21250" t="17778" r="28167" b="9630"/>
                <a:stretch/>
              </p:blipFill>
              <p:spPr>
                <a:xfrm>
                  <a:off x="6627153" y="351239"/>
                  <a:ext cx="5564847" cy="44922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616E58-6C04-44D5-9703-28162DA1F0B6}"/>
                        </a:ext>
                      </a:extLst>
                    </p:cNvPr>
                    <p:cNvSpPr txBox="1"/>
                    <p:nvPr/>
                  </p:nvSpPr>
                  <p:spPr>
                    <a:xfrm>
                      <a:off x="9049731" y="523185"/>
                      <a:ext cx="3010183"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r>
                                  <a:rPr lang="en-GB" sz="2800" b="1" i="1" smtClean="0">
                                    <a:latin typeface="Cambria Math" panose="02040503050406030204" pitchFamily="18" charset="0"/>
                                  </a:rPr>
                                  <m:t>+</m:t>
                                </m:r>
                                <m:r>
                                  <a:rPr lang="en-GB" sz="2800" b="1" i="1" smtClean="0">
                                    <a:latin typeface="Cambria Math" panose="02040503050406030204" pitchFamily="18" charset="0"/>
                                  </a:rPr>
                                  <m:t>𝟏</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sz="2800" b="1" dirty="0"/>
                    </a:p>
                  </p:txBody>
                </p:sp>
              </mc:Choice>
              <mc:Fallback xmlns="">
                <p:sp>
                  <p:nvSpPr>
                    <p:cNvPr id="8" name="TextBox 7">
                      <a:extLst>
                        <a:ext uri="{FF2B5EF4-FFF2-40B4-BE49-F238E27FC236}">
                          <a16:creationId xmlns:a16="http://schemas.microsoft.com/office/drawing/2014/main" id="{AE616E58-6C04-44D5-9703-28162DA1F0B6}"/>
                        </a:ext>
                      </a:extLst>
                    </p:cNvPr>
                    <p:cNvSpPr txBox="1">
                      <a:spLocks noRot="1" noChangeAspect="1" noMove="1" noResize="1" noEditPoints="1" noAdjustHandles="1" noChangeArrowheads="1" noChangeShapeType="1" noTextEdit="1"/>
                    </p:cNvSpPr>
                    <p:nvPr/>
                  </p:nvSpPr>
                  <p:spPr>
                    <a:xfrm>
                      <a:off x="9049731" y="523185"/>
                      <a:ext cx="301018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ACE53D-B993-4F23-83AF-17BEEF29AABB}"/>
                        </a:ext>
                      </a:extLst>
                    </p:cNvPr>
                    <p:cNvSpPr txBox="1"/>
                    <p:nvPr/>
                  </p:nvSpPr>
                  <p:spPr>
                    <a:xfrm>
                      <a:off x="7540163" y="1484671"/>
                      <a:ext cx="1875642"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b="1" dirty="0"/>
                    </a:p>
                  </p:txBody>
                </p:sp>
              </mc:Choice>
              <mc:Fallback xmlns="">
                <p:sp>
                  <p:nvSpPr>
                    <p:cNvPr id="9" name="TextBox 8">
                      <a:extLst>
                        <a:ext uri="{FF2B5EF4-FFF2-40B4-BE49-F238E27FC236}">
                          <a16:creationId xmlns:a16="http://schemas.microsoft.com/office/drawing/2014/main" id="{7FACE53D-B993-4F23-83AF-17BEEF29AABB}"/>
                        </a:ext>
                      </a:extLst>
                    </p:cNvPr>
                    <p:cNvSpPr txBox="1">
                      <a:spLocks noRot="1" noChangeAspect="1" noMove="1" noResize="1" noEditPoints="1" noAdjustHandles="1" noChangeArrowheads="1" noChangeShapeType="1" noTextEdit="1"/>
                    </p:cNvSpPr>
                    <p:nvPr/>
                  </p:nvSpPr>
                  <p:spPr>
                    <a:xfrm>
                      <a:off x="7540163" y="1484671"/>
                      <a:ext cx="1875642"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02BE25-BF92-493D-A67A-DA7C5B6B6672}"/>
                        </a:ext>
                      </a:extLst>
                    </p:cNvPr>
                    <p:cNvSpPr txBox="1"/>
                    <p:nvPr/>
                  </p:nvSpPr>
                  <p:spPr>
                    <a:xfrm>
                      <a:off x="6759019" y="2979259"/>
                      <a:ext cx="401200"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oMath>
                        </m:oMathPara>
                      </a14:m>
                      <a:endParaRPr lang="en-GB" b="1" dirty="0"/>
                    </a:p>
                  </p:txBody>
                </p:sp>
              </mc:Choice>
              <mc:Fallback xmlns="">
                <p:sp>
                  <p:nvSpPr>
                    <p:cNvPr id="10" name="TextBox 9">
                      <a:extLst>
                        <a:ext uri="{FF2B5EF4-FFF2-40B4-BE49-F238E27FC236}">
                          <a16:creationId xmlns:a16="http://schemas.microsoft.com/office/drawing/2014/main" id="{A302BE25-BF92-493D-A67A-DA7C5B6B6672}"/>
                        </a:ext>
                      </a:extLst>
                    </p:cNvPr>
                    <p:cNvSpPr txBox="1">
                      <a:spLocks noRot="1" noChangeAspect="1" noMove="1" noResize="1" noEditPoints="1" noAdjustHandles="1" noChangeArrowheads="1" noChangeShapeType="1" noTextEdit="1"/>
                    </p:cNvSpPr>
                    <p:nvPr/>
                  </p:nvSpPr>
                  <p:spPr>
                    <a:xfrm>
                      <a:off x="6759019" y="2979259"/>
                      <a:ext cx="401200" cy="43088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1C4C02-32B1-4F49-A0AB-E671A3D52AC4}"/>
                        </a:ext>
                      </a:extLst>
                    </p:cNvPr>
                    <p:cNvSpPr txBox="1"/>
                    <p:nvPr/>
                  </p:nvSpPr>
                  <p:spPr>
                    <a:xfrm>
                      <a:off x="8277384" y="3821775"/>
                      <a:ext cx="345094"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𝒊</m:t>
                                </m:r>
                              </m:sub>
                            </m:sSub>
                          </m:oMath>
                        </m:oMathPara>
                      </a14:m>
                      <a:endParaRPr lang="en-GB" b="1" dirty="0"/>
                    </a:p>
                  </p:txBody>
                </p:sp>
              </mc:Choice>
              <mc:Fallback xmlns="">
                <p:sp>
                  <p:nvSpPr>
                    <p:cNvPr id="11" name="TextBox 10">
                      <a:extLst>
                        <a:ext uri="{FF2B5EF4-FFF2-40B4-BE49-F238E27FC236}">
                          <a16:creationId xmlns:a16="http://schemas.microsoft.com/office/drawing/2014/main" id="{5A1C4C02-32B1-4F49-A0AB-E671A3D52AC4}"/>
                        </a:ext>
                      </a:extLst>
                    </p:cNvPr>
                    <p:cNvSpPr txBox="1">
                      <a:spLocks noRot="1" noChangeAspect="1" noMove="1" noResize="1" noEditPoints="1" noAdjustHandles="1" noChangeArrowheads="1" noChangeShapeType="1" noTextEdit="1"/>
                    </p:cNvSpPr>
                    <p:nvPr/>
                  </p:nvSpPr>
                  <p:spPr>
                    <a:xfrm>
                      <a:off x="8277384" y="3821775"/>
                      <a:ext cx="345094"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2D5C9-CC87-4F48-91B4-5A0BE314F482}"/>
                        </a:ext>
                      </a:extLst>
                    </p:cNvPr>
                    <p:cNvSpPr txBox="1"/>
                    <p:nvPr/>
                  </p:nvSpPr>
                  <p:spPr>
                    <a:xfrm>
                      <a:off x="9890329" y="3823888"/>
                      <a:ext cx="959659"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𝒊</m:t>
                                </m:r>
                              </m:sub>
                            </m:sSub>
                            <m:r>
                              <a:rPr lang="en-GB" sz="2800" b="1" i="1">
                                <a:latin typeface="Cambria Math" panose="02040503050406030204" pitchFamily="18" charset="0"/>
                              </a:rPr>
                              <m:t>+</m:t>
                            </m:r>
                            <m:r>
                              <a:rPr lang="en-GB" sz="2800" b="1" i="1">
                                <a:latin typeface="Cambria Math" panose="02040503050406030204" pitchFamily="18" charset="0"/>
                              </a:rPr>
                              <m:t>𝒉</m:t>
                            </m:r>
                          </m:oMath>
                        </m:oMathPara>
                      </a14:m>
                      <a:endParaRPr lang="en-GB" sz="2800" dirty="0"/>
                    </a:p>
                  </p:txBody>
                </p:sp>
              </mc:Choice>
              <mc:Fallback xmlns="">
                <p:sp>
                  <p:nvSpPr>
                    <p:cNvPr id="12" name="TextBox 11">
                      <a:extLst>
                        <a:ext uri="{FF2B5EF4-FFF2-40B4-BE49-F238E27FC236}">
                          <a16:creationId xmlns:a16="http://schemas.microsoft.com/office/drawing/2014/main" id="{2FE2D5C9-CC87-4F48-91B4-5A0BE314F482}"/>
                        </a:ext>
                      </a:extLst>
                    </p:cNvPr>
                    <p:cNvSpPr txBox="1">
                      <a:spLocks noRot="1" noChangeAspect="1" noMove="1" noResize="1" noEditPoints="1" noAdjustHandles="1" noChangeArrowheads="1" noChangeShapeType="1" noTextEdit="1"/>
                    </p:cNvSpPr>
                    <p:nvPr/>
                  </p:nvSpPr>
                  <p:spPr>
                    <a:xfrm>
                      <a:off x="9890329" y="3823888"/>
                      <a:ext cx="959659" cy="430887"/>
                    </a:xfrm>
                    <a:prstGeom prst="rect">
                      <a:avLst/>
                    </a:prstGeom>
                    <a:blipFill>
                      <a:blip r:embed="rId8"/>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55DA0525-ACB5-4354-BC4C-92FC15E00A1E}"/>
                    </a:ext>
                  </a:extLst>
                </p:cNvPr>
                <p:cNvSpPr txBox="1"/>
                <p:nvPr/>
              </p:nvSpPr>
              <p:spPr>
                <a:xfrm>
                  <a:off x="10734669" y="2811372"/>
                  <a:ext cx="65" cy="276999"/>
                </a:xfrm>
                <a:prstGeom prst="rect">
                  <a:avLst/>
                </a:prstGeom>
                <a:solidFill>
                  <a:schemeClr val="bg1"/>
                </a:solidFill>
              </p:spPr>
              <p:txBody>
                <a:bodyPr wrap="none" lIns="0" tIns="0" rIns="0" bIns="0" rtlCol="0">
                  <a:spAutoFit/>
                </a:bodyPr>
                <a:lstStyle/>
                <a:p>
                  <a:endParaRPr lang="en-GB"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58F15C-F8F6-4EB7-BC21-DFDF61D9550E}"/>
                        </a:ext>
                      </a:extLst>
                    </p:cNvPr>
                    <p:cNvSpPr txBox="1"/>
                    <p:nvPr/>
                  </p:nvSpPr>
                  <p:spPr>
                    <a:xfrm>
                      <a:off x="10732116" y="2307488"/>
                      <a:ext cx="103253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1" i="1" smtClean="0">
                                <a:latin typeface="Cambria Math" panose="02040503050406030204" pitchFamily="18" charset="0"/>
                              </a:rPr>
                              <m:t>𝒉𝒇</m:t>
                            </m:r>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a:rPr lang="en-GB" sz="2000" b="1" i="1" smtClean="0">
                                    <a:latin typeface="Cambria Math" panose="02040503050406030204" pitchFamily="18" charset="0"/>
                                  </a:rPr>
                                  <m:t>𝒊</m:t>
                                </m:r>
                              </m:sub>
                            </m:sSub>
                            <m:r>
                              <a:rPr lang="en-GB" sz="2000" b="1" i="1" smtClean="0">
                                <a:latin typeface="Cambria Math" panose="02040503050406030204" pitchFamily="18" charset="0"/>
                              </a:rPr>
                              <m:t>)</m:t>
                            </m:r>
                          </m:oMath>
                        </m:oMathPara>
                      </a14:m>
                      <a:endParaRPr lang="en-GB" sz="2000" b="1" dirty="0"/>
                    </a:p>
                  </p:txBody>
                </p:sp>
              </mc:Choice>
              <mc:Fallback xmlns="">
                <p:sp>
                  <p:nvSpPr>
                    <p:cNvPr id="14" name="TextBox 13">
                      <a:extLst>
                        <a:ext uri="{FF2B5EF4-FFF2-40B4-BE49-F238E27FC236}">
                          <a16:creationId xmlns:a16="http://schemas.microsoft.com/office/drawing/2014/main" id="{CD58F15C-F8F6-4EB7-BC21-DFDF61D9550E}"/>
                        </a:ext>
                      </a:extLst>
                    </p:cNvPr>
                    <p:cNvSpPr txBox="1">
                      <a:spLocks noRot="1" noChangeAspect="1" noMove="1" noResize="1" noEditPoints="1" noAdjustHandles="1" noChangeArrowheads="1" noChangeShapeType="1" noTextEdit="1"/>
                    </p:cNvSpPr>
                    <p:nvPr/>
                  </p:nvSpPr>
                  <p:spPr>
                    <a:xfrm>
                      <a:off x="10732116" y="2307488"/>
                      <a:ext cx="1032536" cy="307777"/>
                    </a:xfrm>
                    <a:prstGeom prst="rect">
                      <a:avLst/>
                    </a:prstGeom>
                    <a:blipFill>
                      <a:blip r:embed="rId9"/>
                      <a:stretch>
                        <a:fillRect l="-11834" t="-1961" b="-3333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F27F7F3-DFE1-4BEB-BE22-D920667EE3A5}"/>
                      </a:ext>
                    </a:extLst>
                  </p:cNvPr>
                  <p:cNvSpPr txBox="1"/>
                  <p:nvPr/>
                </p:nvSpPr>
                <p:spPr>
                  <a:xfrm rot="19019986">
                    <a:off x="8382231" y="2592908"/>
                    <a:ext cx="643586"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𝒇</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oMath>
                      </m:oMathPara>
                    </a14:m>
                    <a:endParaRPr lang="en-GB" b="1" dirty="0"/>
                  </a:p>
                </p:txBody>
              </p:sp>
            </mc:Choice>
            <mc:Fallback xmlns="">
              <p:sp>
                <p:nvSpPr>
                  <p:cNvPr id="16" name="TextBox 15">
                    <a:extLst>
                      <a:ext uri="{FF2B5EF4-FFF2-40B4-BE49-F238E27FC236}">
                        <a16:creationId xmlns:a16="http://schemas.microsoft.com/office/drawing/2014/main" id="{6F27F7F3-DFE1-4BEB-BE22-D920667EE3A5}"/>
                      </a:ext>
                    </a:extLst>
                  </p:cNvPr>
                  <p:cNvSpPr txBox="1">
                    <a:spLocks noRot="1" noChangeAspect="1" noMove="1" noResize="1" noEditPoints="1" noAdjustHandles="1" noChangeArrowheads="1" noChangeShapeType="1" noTextEdit="1"/>
                  </p:cNvSpPr>
                  <p:nvPr/>
                </p:nvSpPr>
                <p:spPr>
                  <a:xfrm rot="19019986">
                    <a:off x="8382231" y="2592908"/>
                    <a:ext cx="643586" cy="276999"/>
                  </a:xfrm>
                  <a:prstGeom prst="rect">
                    <a:avLst/>
                  </a:prstGeom>
                  <a:blipFill>
                    <a:blip r:embed="rId10"/>
                    <a:stretch>
                      <a:fillRect l="-11927" r="-9174" b="-2169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39285E-A09E-47F0-8893-5EBF91856D66}"/>
                    </a:ext>
                  </a:extLst>
                </p:cNvPr>
                <p:cNvSpPr txBox="1"/>
                <p:nvPr/>
              </p:nvSpPr>
              <p:spPr>
                <a:xfrm>
                  <a:off x="7516413" y="4267658"/>
                  <a:ext cx="472694"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rgbClr val="05B8EA"/>
                            </a:solidFill>
                            <a:latin typeface="Cambria Math" panose="02040503050406030204" pitchFamily="18" charset="0"/>
                          </a:rPr>
                          <m:t>𝒙</m:t>
                        </m:r>
                        <m:r>
                          <a:rPr lang="en-GB" b="1" i="1" smtClean="0">
                            <a:solidFill>
                              <a:srgbClr val="05B8EA"/>
                            </a:solidFill>
                            <a:latin typeface="Cambria Math" panose="02040503050406030204" pitchFamily="18" charset="0"/>
                          </a:rPr>
                          <m:t>(</m:t>
                        </m:r>
                        <m:r>
                          <a:rPr lang="en-GB" b="1" i="1" smtClean="0">
                            <a:solidFill>
                              <a:srgbClr val="05B8EA"/>
                            </a:solidFill>
                            <a:latin typeface="Cambria Math" panose="02040503050406030204" pitchFamily="18" charset="0"/>
                          </a:rPr>
                          <m:t>𝒕</m:t>
                        </m:r>
                        <m:r>
                          <a:rPr lang="en-GB" b="1" i="1" smtClean="0">
                            <a:solidFill>
                              <a:srgbClr val="05B8EA"/>
                            </a:solidFill>
                            <a:latin typeface="Cambria Math" panose="02040503050406030204" pitchFamily="18" charset="0"/>
                          </a:rPr>
                          <m:t>)</m:t>
                        </m:r>
                      </m:oMath>
                    </m:oMathPara>
                  </a14:m>
                  <a:endParaRPr lang="en-GB" b="1" dirty="0">
                    <a:solidFill>
                      <a:srgbClr val="05B8EA"/>
                    </a:solidFill>
                  </a:endParaRPr>
                </a:p>
              </p:txBody>
            </p:sp>
          </mc:Choice>
          <mc:Fallback xmlns="">
            <p:sp>
              <p:nvSpPr>
                <p:cNvPr id="18" name="TextBox 17">
                  <a:extLst>
                    <a:ext uri="{FF2B5EF4-FFF2-40B4-BE49-F238E27FC236}">
                      <a16:creationId xmlns:a16="http://schemas.microsoft.com/office/drawing/2014/main" id="{4039285E-A09E-47F0-8893-5EBF91856D66}"/>
                    </a:ext>
                  </a:extLst>
                </p:cNvPr>
                <p:cNvSpPr txBox="1">
                  <a:spLocks noRot="1" noChangeAspect="1" noMove="1" noResize="1" noEditPoints="1" noAdjustHandles="1" noChangeArrowheads="1" noChangeShapeType="1" noTextEdit="1"/>
                </p:cNvSpPr>
                <p:nvPr/>
              </p:nvSpPr>
              <p:spPr>
                <a:xfrm>
                  <a:off x="7516413" y="4267658"/>
                  <a:ext cx="472694" cy="276999"/>
                </a:xfrm>
                <a:prstGeom prst="rect">
                  <a:avLst/>
                </a:prstGeom>
                <a:blipFill>
                  <a:blip r:embed="rId11"/>
                  <a:stretch>
                    <a:fillRect l="-7692" t="-2222" r="-17949" b="-35556"/>
                  </a:stretch>
                </a:blipFill>
              </p:spPr>
              <p:txBody>
                <a:bodyPr/>
                <a:lstStyle/>
                <a:p>
                  <a:r>
                    <a:rPr lang="en-GB">
                      <a:noFill/>
                    </a:rPr>
                    <a:t> </a:t>
                  </a:r>
                </a:p>
              </p:txBody>
            </p:sp>
          </mc:Fallback>
        </mc:AlternateContent>
      </p:grpSp>
    </p:spTree>
    <p:extLst>
      <p:ext uri="{BB962C8B-B14F-4D97-AF65-F5344CB8AC3E}">
        <p14:creationId xmlns:p14="http://schemas.microsoft.com/office/powerpoint/2010/main" val="369524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EA07D-CA1E-4D5F-9452-4B072F7FBC0E}"/>
              </a:ext>
            </a:extLst>
          </p:cNvPr>
          <p:cNvPicPr>
            <a:picLocks noChangeAspect="1"/>
          </p:cNvPicPr>
          <p:nvPr/>
        </p:nvPicPr>
        <p:blipFill rotWithShape="1">
          <a:blip r:embed="rId2"/>
          <a:srcRect l="15155" t="32990" r="41392" b="32096"/>
          <a:stretch/>
        </p:blipFill>
        <p:spPr>
          <a:xfrm>
            <a:off x="235670" y="509047"/>
            <a:ext cx="6278178" cy="2837469"/>
          </a:xfrm>
          <a:prstGeom prst="rect">
            <a:avLst/>
          </a:prstGeom>
        </p:spPr>
      </p:pic>
      <p:pic>
        <p:nvPicPr>
          <p:cNvPr id="6" name="Picture 5" descr="A close up of a map&#10;&#10;Description automatically generated">
            <a:extLst>
              <a:ext uri="{FF2B5EF4-FFF2-40B4-BE49-F238E27FC236}">
                <a16:creationId xmlns:a16="http://schemas.microsoft.com/office/drawing/2014/main" id="{7ECDAFF8-D1EB-4869-925C-BADC9C36ACFF}"/>
              </a:ext>
            </a:extLst>
          </p:cNvPr>
          <p:cNvPicPr>
            <a:picLocks noChangeAspect="1"/>
          </p:cNvPicPr>
          <p:nvPr/>
        </p:nvPicPr>
        <p:blipFill rotWithShape="1">
          <a:blip r:embed="rId3"/>
          <a:srcRect l="20059" b="67835"/>
          <a:stretch/>
        </p:blipFill>
        <p:spPr>
          <a:xfrm>
            <a:off x="4260915" y="3841422"/>
            <a:ext cx="7189973" cy="2205872"/>
          </a:xfrm>
          <a:prstGeom prst="rect">
            <a:avLst/>
          </a:prstGeom>
        </p:spPr>
      </p:pic>
      <p:pic>
        <p:nvPicPr>
          <p:cNvPr id="7" name="Picture 6" descr="A close up of a map&#10;&#10;Description automatically generated">
            <a:extLst>
              <a:ext uri="{FF2B5EF4-FFF2-40B4-BE49-F238E27FC236}">
                <a16:creationId xmlns:a16="http://schemas.microsoft.com/office/drawing/2014/main" id="{B2D2246C-F961-4A2B-97DB-6291A04AF5B3}"/>
              </a:ext>
            </a:extLst>
          </p:cNvPr>
          <p:cNvPicPr>
            <a:picLocks noChangeAspect="1"/>
          </p:cNvPicPr>
          <p:nvPr/>
        </p:nvPicPr>
        <p:blipFill rotWithShape="1">
          <a:blip r:embed="rId3"/>
          <a:srcRect l="20059" t="96473" b="-734"/>
          <a:stretch/>
        </p:blipFill>
        <p:spPr>
          <a:xfrm>
            <a:off x="4260915" y="6056721"/>
            <a:ext cx="7189973" cy="292232"/>
          </a:xfrm>
          <a:prstGeom prst="rect">
            <a:avLst/>
          </a:prstGeom>
        </p:spPr>
      </p:pic>
    </p:spTree>
    <p:extLst>
      <p:ext uri="{BB962C8B-B14F-4D97-AF65-F5344CB8AC3E}">
        <p14:creationId xmlns:p14="http://schemas.microsoft.com/office/powerpoint/2010/main" val="420332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F39-1B31-484D-AE2D-8501EF326974}"/>
              </a:ext>
            </a:extLst>
          </p:cNvPr>
          <p:cNvSpPr>
            <a:spLocks noGrp="1"/>
          </p:cNvSpPr>
          <p:nvPr>
            <p:ph type="title"/>
          </p:nvPr>
        </p:nvSpPr>
        <p:spPr>
          <a:xfrm>
            <a:off x="395925" y="1"/>
            <a:ext cx="10515600" cy="942680"/>
          </a:xfrm>
        </p:spPr>
        <p:txBody>
          <a:bodyPr/>
          <a:lstStyle/>
          <a:p>
            <a:r>
              <a:rPr lang="en-US" b="1" dirty="0">
                <a:solidFill>
                  <a:srgbClr val="2076BA"/>
                </a:solidFill>
              </a:rPr>
              <a:t>Practical Session</a:t>
            </a:r>
            <a:endParaRPr lang="en-GB" dirty="0"/>
          </a:p>
        </p:txBody>
      </p:sp>
      <p:sp>
        <p:nvSpPr>
          <p:cNvPr id="3" name="Content Placeholder 2">
            <a:extLst>
              <a:ext uri="{FF2B5EF4-FFF2-40B4-BE49-F238E27FC236}">
                <a16:creationId xmlns:a16="http://schemas.microsoft.com/office/drawing/2014/main" id="{EA6CD910-E5B0-416B-B390-D1CFAE7CF28B}"/>
              </a:ext>
            </a:extLst>
          </p:cNvPr>
          <p:cNvSpPr>
            <a:spLocks noGrp="1"/>
          </p:cNvSpPr>
          <p:nvPr>
            <p:ph idx="1"/>
          </p:nvPr>
        </p:nvSpPr>
        <p:spPr>
          <a:xfrm>
            <a:off x="274948" y="942680"/>
            <a:ext cx="11642103" cy="5806911"/>
          </a:xfrm>
        </p:spPr>
        <p:txBody>
          <a:bodyPr>
            <a:normAutofit fontScale="85000" lnSpcReduction="10000"/>
          </a:bodyPr>
          <a:lstStyle/>
          <a:p>
            <a:r>
              <a:rPr lang="en-GB" sz="2400" dirty="0"/>
              <a:t>Download and extract the git repository </a:t>
            </a:r>
            <a:r>
              <a:rPr lang="en-US" sz="2400" dirty="0">
                <a:solidFill>
                  <a:srgbClr val="0432FF"/>
                </a:solidFill>
              </a:rPr>
              <a:t>www.github.com/lukewtait/intro_to_modelling</a:t>
            </a:r>
            <a:endParaRPr lang="en-US" sz="2400" dirty="0"/>
          </a:p>
          <a:p>
            <a:r>
              <a:rPr lang="en-GB" sz="2400" dirty="0"/>
              <a:t>In this folder, open the subfolder </a:t>
            </a:r>
            <a:r>
              <a:rPr lang="en-GB" sz="2400" dirty="0">
                <a:solidFill>
                  <a:srgbClr val="0000FF"/>
                </a:solidFill>
              </a:rPr>
              <a:t>practical1 </a:t>
            </a:r>
            <a:r>
              <a:rPr lang="en-GB" sz="2400" dirty="0"/>
              <a:t>and work through Worksheet1.pdf. </a:t>
            </a:r>
          </a:p>
          <a:p>
            <a:endParaRPr lang="en-GB" sz="2400" dirty="0"/>
          </a:p>
          <a:p>
            <a:pPr marL="0" indent="0">
              <a:buNone/>
            </a:pPr>
            <a:r>
              <a:rPr lang="en-GB" sz="2400" dirty="0"/>
              <a:t>If you get stuck, you have three options: </a:t>
            </a:r>
          </a:p>
          <a:p>
            <a:r>
              <a:rPr lang="en-GB" sz="2400" dirty="0"/>
              <a:t>Either ask tutors on zoom (until 3pm), or at </a:t>
            </a:r>
            <a:r>
              <a:rPr lang="en-US" sz="2400" dirty="0">
                <a:solidFill>
                  <a:srgbClr val="0432FF"/>
                </a:solidFill>
              </a:rPr>
              <a:t>brainmodelworkshop.freeforums.net </a:t>
            </a:r>
            <a:r>
              <a:rPr lang="en-US" sz="2400" dirty="0"/>
              <a:t>(we will check the forums until the 11</a:t>
            </a:r>
            <a:r>
              <a:rPr lang="en-US" sz="2400" baseline="30000" dirty="0"/>
              <a:t>th</a:t>
            </a:r>
            <a:r>
              <a:rPr lang="en-US" sz="2400" dirty="0"/>
              <a:t>, after that please let us know via email that you have posted). </a:t>
            </a:r>
            <a:endParaRPr lang="en-GB" sz="2400" dirty="0"/>
          </a:p>
          <a:p>
            <a:r>
              <a:rPr lang="en-GB" sz="2400" dirty="0"/>
              <a:t>Open Guide.pdf, which is a step-by-step guide to the answering the questions</a:t>
            </a:r>
          </a:p>
          <a:p>
            <a:r>
              <a:rPr lang="en-GB" sz="2400" dirty="0"/>
              <a:t>Check solution/example codes in the subdirectory </a:t>
            </a:r>
            <a:r>
              <a:rPr lang="en-GB" sz="2400" dirty="0">
                <a:solidFill>
                  <a:srgbClr val="0000FF"/>
                </a:solidFill>
              </a:rPr>
              <a:t>practical1/solutions</a:t>
            </a:r>
          </a:p>
          <a:p>
            <a:endParaRPr lang="en-GB" sz="2400" dirty="0">
              <a:solidFill>
                <a:srgbClr val="0000FF"/>
              </a:solidFill>
            </a:endParaRPr>
          </a:p>
          <a:p>
            <a:pPr marL="0" indent="0">
              <a:buNone/>
            </a:pPr>
            <a:r>
              <a:rPr lang="en-GB" sz="2400" dirty="0"/>
              <a:t>Asking questions on Zoom: </a:t>
            </a:r>
          </a:p>
          <a:p>
            <a:r>
              <a:rPr lang="en-GB" sz="2400" dirty="0"/>
              <a:t>Tutors will be on Zoom for the next hour, until 3pm, to answer questions.</a:t>
            </a:r>
          </a:p>
          <a:p>
            <a:r>
              <a:rPr lang="en-GB" sz="2400" dirty="0"/>
              <a:t>Feel free to leave the Zoom meeting now. You can </a:t>
            </a:r>
            <a:r>
              <a:rPr lang="en-GB" sz="2400" dirty="0" err="1"/>
              <a:t>rejoin</a:t>
            </a:r>
            <a:r>
              <a:rPr lang="en-GB" sz="2400" dirty="0"/>
              <a:t> later if you have questions. Alternatively stick around to benefit from others’ questions. </a:t>
            </a:r>
          </a:p>
          <a:p>
            <a:r>
              <a:rPr lang="en-GB" sz="2400" dirty="0"/>
              <a:t>I will be in the main meeting to answer questions, and other tutors will be available in breakout rooms. </a:t>
            </a:r>
          </a:p>
          <a:p>
            <a:r>
              <a:rPr lang="en-GB" sz="2400" dirty="0"/>
              <a:t>If no one is currently asking questions, just unmute your mic and ask. If we are busy, you can reserve your place in line to have your question answered in the chat (e.g. type “I have a question”). You can also directly request to go to a private breakout room in the chat.  </a:t>
            </a:r>
          </a:p>
          <a:p>
            <a:pPr marL="0" indent="0">
              <a:buNone/>
            </a:pPr>
            <a:endParaRPr lang="en-GB" dirty="0"/>
          </a:p>
        </p:txBody>
      </p:sp>
    </p:spTree>
    <p:extLst>
      <p:ext uri="{BB962C8B-B14F-4D97-AF65-F5344CB8AC3E}">
        <p14:creationId xmlns:p14="http://schemas.microsoft.com/office/powerpoint/2010/main" val="33144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126C534-85B4-463F-BBC7-0EEC7848A9E7}"/>
              </a:ext>
            </a:extLst>
          </p:cNvPr>
          <p:cNvPicPr>
            <a:picLocks noChangeAspect="1"/>
          </p:cNvPicPr>
          <p:nvPr/>
        </p:nvPicPr>
        <p:blipFill>
          <a:blip r:embed="rId3"/>
          <a:stretch>
            <a:fillRect/>
          </a:stretch>
        </p:blipFill>
        <p:spPr>
          <a:xfrm>
            <a:off x="0" y="135054"/>
            <a:ext cx="5067300" cy="3098800"/>
          </a:xfrm>
          <a:prstGeom prst="rect">
            <a:avLst/>
          </a:prstGeom>
        </p:spPr>
      </p:pic>
      <p:pic>
        <p:nvPicPr>
          <p:cNvPr id="9" name="Picture 8" descr="A close up of a map&#10;&#10;Description automatically generated">
            <a:extLst>
              <a:ext uri="{FF2B5EF4-FFF2-40B4-BE49-F238E27FC236}">
                <a16:creationId xmlns:a16="http://schemas.microsoft.com/office/drawing/2014/main" id="{6055B212-6D73-4D24-94B1-8E8E3221D39C}"/>
              </a:ext>
            </a:extLst>
          </p:cNvPr>
          <p:cNvPicPr>
            <a:picLocks noChangeAspect="1"/>
          </p:cNvPicPr>
          <p:nvPr/>
        </p:nvPicPr>
        <p:blipFill rotWithShape="1">
          <a:blip r:embed="rId4"/>
          <a:srcRect l="-1241" t="3288" r="51940" b="69117"/>
          <a:stretch/>
        </p:blipFill>
        <p:spPr>
          <a:xfrm>
            <a:off x="8026066" y="152908"/>
            <a:ext cx="3983797" cy="2623746"/>
          </a:xfrm>
          <a:prstGeom prst="rect">
            <a:avLst/>
          </a:prstGeom>
        </p:spPr>
      </p:pic>
      <p:pic>
        <p:nvPicPr>
          <p:cNvPr id="11" name="Picture 10" descr="A drawing of a person&#10;&#10;Description automatically generated">
            <a:extLst>
              <a:ext uri="{FF2B5EF4-FFF2-40B4-BE49-F238E27FC236}">
                <a16:creationId xmlns:a16="http://schemas.microsoft.com/office/drawing/2014/main" id="{9EFBBB9C-7EC6-40C4-8022-8DDD5196B4C5}"/>
              </a:ext>
            </a:extLst>
          </p:cNvPr>
          <p:cNvPicPr>
            <a:picLocks noChangeAspect="1"/>
          </p:cNvPicPr>
          <p:nvPr/>
        </p:nvPicPr>
        <p:blipFill rotWithShape="1">
          <a:blip r:embed="rId5"/>
          <a:srcRect t="2587" b="77360"/>
          <a:stretch/>
        </p:blipFill>
        <p:spPr>
          <a:xfrm>
            <a:off x="5548660" y="531675"/>
            <a:ext cx="2899264" cy="1726625"/>
          </a:xfrm>
          <a:prstGeom prst="rect">
            <a:avLst/>
          </a:prstGeom>
        </p:spPr>
      </p:pic>
      <p:pic>
        <p:nvPicPr>
          <p:cNvPr id="14" name="Picture 13" descr="A close up of a map&#10;&#10;Description automatically generated">
            <a:extLst>
              <a:ext uri="{FF2B5EF4-FFF2-40B4-BE49-F238E27FC236}">
                <a16:creationId xmlns:a16="http://schemas.microsoft.com/office/drawing/2014/main" id="{218A1B16-C323-4673-BFC7-4A3F364B2910}"/>
              </a:ext>
            </a:extLst>
          </p:cNvPr>
          <p:cNvPicPr>
            <a:picLocks noChangeAspect="1"/>
          </p:cNvPicPr>
          <p:nvPr/>
        </p:nvPicPr>
        <p:blipFill>
          <a:blip r:embed="rId6"/>
          <a:stretch>
            <a:fillRect/>
          </a:stretch>
        </p:blipFill>
        <p:spPr>
          <a:xfrm>
            <a:off x="0" y="3964497"/>
            <a:ext cx="4493941" cy="2405962"/>
          </a:xfrm>
          <a:prstGeom prst="rect">
            <a:avLst/>
          </a:prstGeom>
        </p:spPr>
      </p:pic>
      <p:pic>
        <p:nvPicPr>
          <p:cNvPr id="16" name="Picture 15" descr="A close up of a map&#10;&#10;Description automatically generated">
            <a:extLst>
              <a:ext uri="{FF2B5EF4-FFF2-40B4-BE49-F238E27FC236}">
                <a16:creationId xmlns:a16="http://schemas.microsoft.com/office/drawing/2014/main" id="{835586E4-987E-49F7-BC10-AA72F2B5F695}"/>
              </a:ext>
            </a:extLst>
          </p:cNvPr>
          <p:cNvPicPr>
            <a:picLocks noChangeAspect="1"/>
          </p:cNvPicPr>
          <p:nvPr/>
        </p:nvPicPr>
        <p:blipFill rotWithShape="1">
          <a:blip r:embed="rId7"/>
          <a:srcRect t="75168" r="50000"/>
          <a:stretch/>
        </p:blipFill>
        <p:spPr>
          <a:xfrm>
            <a:off x="3569913" y="4110921"/>
            <a:ext cx="3504906" cy="2678931"/>
          </a:xfrm>
          <a:prstGeom prst="rect">
            <a:avLst/>
          </a:prstGeom>
        </p:spPr>
      </p:pic>
      <p:sp>
        <p:nvSpPr>
          <p:cNvPr id="17" name="Rectangle 16">
            <a:extLst>
              <a:ext uri="{FF2B5EF4-FFF2-40B4-BE49-F238E27FC236}">
                <a16:creationId xmlns:a16="http://schemas.microsoft.com/office/drawing/2014/main" id="{0B3F16D5-7346-4338-83A6-4300A4A79608}"/>
              </a:ext>
            </a:extLst>
          </p:cNvPr>
          <p:cNvSpPr/>
          <p:nvPr/>
        </p:nvSpPr>
        <p:spPr>
          <a:xfrm>
            <a:off x="0" y="0"/>
            <a:ext cx="5307980"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2039010-1243-47C2-A788-BA6D63D19432}"/>
              </a:ext>
            </a:extLst>
          </p:cNvPr>
          <p:cNvSpPr/>
          <p:nvPr/>
        </p:nvSpPr>
        <p:spPr>
          <a:xfrm>
            <a:off x="5307980" y="0"/>
            <a:ext cx="6884020" cy="36023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671C7F9E-270C-46EC-8C2B-03B253884255}"/>
              </a:ext>
            </a:extLst>
          </p:cNvPr>
          <p:cNvCxnSpPr>
            <a:cxnSpLocks/>
          </p:cNvCxnSpPr>
          <p:nvPr/>
        </p:nvCxnSpPr>
        <p:spPr>
          <a:xfrm flipV="1">
            <a:off x="12192000" y="2396439"/>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B732EA-9E7D-4A67-9122-4E92A9BD7F3F}"/>
              </a:ext>
            </a:extLst>
          </p:cNvPr>
          <p:cNvCxnSpPr>
            <a:cxnSpLocks/>
          </p:cNvCxnSpPr>
          <p:nvPr/>
        </p:nvCxnSpPr>
        <p:spPr>
          <a:xfrm flipH="1">
            <a:off x="0" y="6858000"/>
            <a:ext cx="1219671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B5DB63-8A6A-42DA-B36F-2DF344E7C288}"/>
              </a:ext>
            </a:extLst>
          </p:cNvPr>
          <p:cNvCxnSpPr>
            <a:cxnSpLocks/>
          </p:cNvCxnSpPr>
          <p:nvPr/>
        </p:nvCxnSpPr>
        <p:spPr>
          <a:xfrm flipV="1">
            <a:off x="-4713" y="2405866"/>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116DB1-E805-4507-BB5F-E5CE2C79F5C9}"/>
              </a:ext>
            </a:extLst>
          </p:cNvPr>
          <p:cNvSpPr txBox="1"/>
          <p:nvPr/>
        </p:nvSpPr>
        <p:spPr>
          <a:xfrm>
            <a:off x="2696623" y="3325315"/>
            <a:ext cx="2611356" cy="276999"/>
          </a:xfrm>
          <a:prstGeom prst="rect">
            <a:avLst/>
          </a:prstGeom>
          <a:noFill/>
        </p:spPr>
        <p:txBody>
          <a:bodyPr wrap="none" rtlCol="0">
            <a:spAutoFit/>
          </a:bodyPr>
          <a:lstStyle/>
          <a:p>
            <a:r>
              <a:rPr lang="en-GB" sz="1200" dirty="0"/>
              <a:t>Zhang and Rowe (2014) Front </a:t>
            </a:r>
            <a:r>
              <a:rPr lang="en-GB" sz="1200" dirty="0" err="1"/>
              <a:t>Neurosci</a:t>
            </a:r>
            <a:endParaRPr lang="en-GB" dirty="0"/>
          </a:p>
        </p:txBody>
      </p:sp>
      <p:sp>
        <p:nvSpPr>
          <p:cNvPr id="34" name="TextBox 33">
            <a:extLst>
              <a:ext uri="{FF2B5EF4-FFF2-40B4-BE49-F238E27FC236}">
                <a16:creationId xmlns:a16="http://schemas.microsoft.com/office/drawing/2014/main" id="{57461247-282C-4891-9DF8-260ADF5D5191}"/>
              </a:ext>
            </a:extLst>
          </p:cNvPr>
          <p:cNvSpPr txBox="1"/>
          <p:nvPr/>
        </p:nvSpPr>
        <p:spPr>
          <a:xfrm>
            <a:off x="-4713" y="6594142"/>
            <a:ext cx="2413609" cy="276999"/>
          </a:xfrm>
          <a:prstGeom prst="rect">
            <a:avLst/>
          </a:prstGeom>
          <a:noFill/>
        </p:spPr>
        <p:txBody>
          <a:bodyPr wrap="none" rtlCol="0">
            <a:spAutoFit/>
          </a:bodyPr>
          <a:lstStyle/>
          <a:p>
            <a:r>
              <a:rPr lang="en-GB" sz="1200" dirty="0"/>
              <a:t>Song et al. (2016) </a:t>
            </a:r>
            <a:r>
              <a:rPr lang="en-GB" sz="1200" dirty="0" err="1"/>
              <a:t>PLoS</a:t>
            </a:r>
            <a:r>
              <a:rPr lang="en-GB" sz="1200" dirty="0"/>
              <a:t> </a:t>
            </a:r>
            <a:r>
              <a:rPr lang="en-GB" sz="1200" dirty="0" err="1"/>
              <a:t>Comput</a:t>
            </a:r>
            <a:r>
              <a:rPr lang="en-GB" sz="1200" dirty="0"/>
              <a:t> </a:t>
            </a:r>
            <a:r>
              <a:rPr lang="en-GB" sz="1200" dirty="0" err="1"/>
              <a:t>Biol</a:t>
            </a:r>
            <a:endParaRPr lang="en-GB" dirty="0"/>
          </a:p>
        </p:txBody>
      </p:sp>
      <p:cxnSp>
        <p:nvCxnSpPr>
          <p:cNvPr id="36" name="Straight Connector 35">
            <a:extLst>
              <a:ext uri="{FF2B5EF4-FFF2-40B4-BE49-F238E27FC236}">
                <a16:creationId xmlns:a16="http://schemas.microsoft.com/office/drawing/2014/main" id="{C75582FF-7D53-46BF-B7EA-E94AEA6DCA98}"/>
              </a:ext>
            </a:extLst>
          </p:cNvPr>
          <p:cNvCxnSpPr>
            <a:cxnSpLocks/>
          </p:cNvCxnSpPr>
          <p:nvPr/>
        </p:nvCxnSpPr>
        <p:spPr>
          <a:xfrm flipV="1">
            <a:off x="7070106" y="3592417"/>
            <a:ext cx="4713" cy="3278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707B07-32CD-4917-AC0C-9F982E48A7FF}"/>
              </a:ext>
            </a:extLst>
          </p:cNvPr>
          <p:cNvPicPr>
            <a:picLocks noChangeAspect="1"/>
          </p:cNvPicPr>
          <p:nvPr/>
        </p:nvPicPr>
        <p:blipFill rotWithShape="1">
          <a:blip r:embed="rId8"/>
          <a:srcRect r="25382"/>
          <a:stretch/>
        </p:blipFill>
        <p:spPr>
          <a:xfrm>
            <a:off x="7918515" y="3718147"/>
            <a:ext cx="3523927" cy="3105779"/>
          </a:xfrm>
          <a:prstGeom prst="rect">
            <a:avLst/>
          </a:prstGeom>
        </p:spPr>
      </p:pic>
      <p:cxnSp>
        <p:nvCxnSpPr>
          <p:cNvPr id="3" name="Straight Arrow Connector 2">
            <a:extLst>
              <a:ext uri="{FF2B5EF4-FFF2-40B4-BE49-F238E27FC236}">
                <a16:creationId xmlns:a16="http://schemas.microsoft.com/office/drawing/2014/main" id="{CA63CC09-881B-4D69-9F32-E97CEC7CC1B9}"/>
              </a:ext>
            </a:extLst>
          </p:cNvPr>
          <p:cNvCxnSpPr>
            <a:cxnSpLocks/>
          </p:cNvCxnSpPr>
          <p:nvPr/>
        </p:nvCxnSpPr>
        <p:spPr>
          <a:xfrm flipH="1" flipV="1">
            <a:off x="3912126" y="2158738"/>
            <a:ext cx="4965766" cy="2523101"/>
          </a:xfrm>
          <a:prstGeom prst="straightConnector1">
            <a:avLst/>
          </a:prstGeom>
          <a:ln w="76200">
            <a:solidFill>
              <a:srgbClr val="DCA1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2632E7-7A08-4142-8799-D1B336DAFA32}"/>
              </a:ext>
            </a:extLst>
          </p:cNvPr>
          <p:cNvCxnSpPr>
            <a:cxnSpLocks/>
          </p:cNvCxnSpPr>
          <p:nvPr/>
        </p:nvCxnSpPr>
        <p:spPr>
          <a:xfrm flipH="1" flipV="1">
            <a:off x="5337638" y="4958408"/>
            <a:ext cx="3483710" cy="32926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700CB3-C670-40B6-AD87-4DC34E9C47F4}"/>
              </a:ext>
            </a:extLst>
          </p:cNvPr>
          <p:cNvCxnSpPr>
            <a:cxnSpLocks/>
          </p:cNvCxnSpPr>
          <p:nvPr/>
        </p:nvCxnSpPr>
        <p:spPr>
          <a:xfrm flipH="1" flipV="1">
            <a:off x="7698062" y="2448239"/>
            <a:ext cx="2246572" cy="3257734"/>
          </a:xfrm>
          <a:prstGeom prst="straightConnector1">
            <a:avLst/>
          </a:prstGeom>
          <a:ln w="76200">
            <a:solidFill>
              <a:srgbClr val="97C8D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65EAF8-BE6D-40BB-A5E8-12591992A6E7}"/>
              </a:ext>
            </a:extLst>
          </p:cNvPr>
          <p:cNvSpPr txBox="1"/>
          <p:nvPr/>
        </p:nvSpPr>
        <p:spPr>
          <a:xfrm>
            <a:off x="9877981" y="3298052"/>
            <a:ext cx="1488100" cy="276999"/>
          </a:xfrm>
          <a:prstGeom prst="rect">
            <a:avLst/>
          </a:prstGeom>
          <a:noFill/>
        </p:spPr>
        <p:txBody>
          <a:bodyPr wrap="none" rtlCol="0">
            <a:spAutoFit/>
          </a:bodyPr>
          <a:lstStyle/>
          <a:p>
            <a:r>
              <a:rPr lang="en-GB" sz="1200" dirty="0"/>
              <a:t>Wang (2002) Neuron</a:t>
            </a:r>
            <a:endParaRPr lang="en-GB" dirty="0"/>
          </a:p>
        </p:txBody>
      </p:sp>
      <p:sp>
        <p:nvSpPr>
          <p:cNvPr id="23" name="TextBox 22">
            <a:extLst>
              <a:ext uri="{FF2B5EF4-FFF2-40B4-BE49-F238E27FC236}">
                <a16:creationId xmlns:a16="http://schemas.microsoft.com/office/drawing/2014/main" id="{A1F57B39-45DE-4B31-9F5E-DBEF832AD4EA}"/>
              </a:ext>
            </a:extLst>
          </p:cNvPr>
          <p:cNvSpPr txBox="1"/>
          <p:nvPr/>
        </p:nvSpPr>
        <p:spPr>
          <a:xfrm>
            <a:off x="9873513" y="3125479"/>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spTree>
    <p:extLst>
      <p:ext uri="{BB962C8B-B14F-4D97-AF65-F5344CB8AC3E}">
        <p14:creationId xmlns:p14="http://schemas.microsoft.com/office/powerpoint/2010/main" val="41730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224698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2AEFA274-D224-4CD3-82AB-231FE556F2A8}"/>
              </a:ext>
            </a:extLst>
          </p:cNvPr>
          <p:cNvPicPr>
            <a:picLocks noChangeAspect="1"/>
          </p:cNvPicPr>
          <p:nvPr/>
        </p:nvPicPr>
        <p:blipFill>
          <a:blip r:embed="rId2"/>
          <a:stretch>
            <a:fillRect/>
          </a:stretch>
        </p:blipFill>
        <p:spPr>
          <a:xfrm>
            <a:off x="1956061" y="96426"/>
            <a:ext cx="8279878" cy="6196108"/>
          </a:xfrm>
          <a:prstGeom prst="rect">
            <a:avLst/>
          </a:prstGeom>
        </p:spPr>
      </p:pic>
      <p:sp>
        <p:nvSpPr>
          <p:cNvPr id="11" name="TextBox 10">
            <a:extLst>
              <a:ext uri="{FF2B5EF4-FFF2-40B4-BE49-F238E27FC236}">
                <a16:creationId xmlns:a16="http://schemas.microsoft.com/office/drawing/2014/main" id="{A0321420-99E0-4B47-9A5A-B7559F0DEFBA}"/>
              </a:ext>
            </a:extLst>
          </p:cNvPr>
          <p:cNvSpPr txBox="1"/>
          <p:nvPr/>
        </p:nvSpPr>
        <p:spPr>
          <a:xfrm>
            <a:off x="0" y="6559650"/>
            <a:ext cx="8614529" cy="307777"/>
          </a:xfrm>
          <a:prstGeom prst="rect">
            <a:avLst/>
          </a:prstGeom>
          <a:noFill/>
        </p:spPr>
        <p:txBody>
          <a:bodyPr wrap="square" rtlCol="0">
            <a:spAutoFit/>
          </a:bodyPr>
          <a:lstStyle/>
          <a:p>
            <a:r>
              <a:rPr lang="en-GB" sz="1400" dirty="0"/>
              <a:t>Deco et al. (2017) </a:t>
            </a:r>
            <a:r>
              <a:rPr lang="en-GB" sz="1400" dirty="0" err="1"/>
              <a:t>NeuroImage</a:t>
            </a:r>
            <a:endParaRPr lang="en-GB" dirty="0"/>
          </a:p>
        </p:txBody>
      </p:sp>
    </p:spTree>
    <p:extLst>
      <p:ext uri="{BB962C8B-B14F-4D97-AF65-F5344CB8AC3E}">
        <p14:creationId xmlns:p14="http://schemas.microsoft.com/office/powerpoint/2010/main" val="321944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22106</TotalTime>
  <Words>1812</Words>
  <Application>Microsoft Office PowerPoint</Application>
  <PresentationFormat>Widescreen</PresentationFormat>
  <Paragraphs>308</Paragraphs>
  <Slides>60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Comic Sans MS</vt:lpstr>
      <vt:lpstr>Office Theme</vt:lpstr>
      <vt:lpstr>Brain Modelling Workshop Session 1: Introduction to dynamical systems</vt:lpstr>
      <vt:lpstr>Aims of this tutorial</vt:lpstr>
      <vt:lpstr>Background on this tutorial + the workshop</vt:lpstr>
      <vt:lpstr>Introduction to brain models</vt:lpstr>
      <vt:lpstr>PowerPoint Presentation</vt:lpstr>
      <vt:lpstr>PowerPoint Presentation</vt:lpstr>
      <vt:lpstr>PowerPoint Presentation</vt:lpstr>
      <vt:lpstr>PowerPoint Presentation</vt:lpstr>
      <vt:lpstr>PowerPoint Presentation</vt:lpstr>
      <vt:lpstr>Introduction to Dynamical Systems</vt:lpstr>
      <vt:lpstr>What are dynamical systems?</vt:lpstr>
      <vt:lpstr>What are dynamical systems?</vt:lpstr>
      <vt:lpstr>How to quantify speed?</vt:lpstr>
      <vt:lpstr>How to quantify speed?</vt:lpstr>
      <vt:lpstr>How to quantify speed?</vt:lpstr>
      <vt:lpstr>How to quantify speed?</vt:lpstr>
      <vt:lpstr>How to quantify speed?</vt:lpstr>
      <vt:lpstr>How to quantify speed?</vt:lpstr>
      <vt:lpstr>How to quantify speed?</vt:lpstr>
      <vt:lpstr>How to quantify speed?</vt:lpstr>
      <vt:lpstr>What are dynamical systems?</vt:lpstr>
      <vt:lpstr>What are dynamical systems?</vt:lpstr>
      <vt:lpstr>What are dynamical systems?</vt:lpstr>
      <vt:lpstr>What are dynamical systems?</vt:lpstr>
      <vt:lpstr>What are dynamical systems?</vt:lpstr>
      <vt:lpstr>What are dynamical systems?</vt:lpstr>
      <vt:lpstr>Analysing dynamical systems</vt:lpstr>
      <vt:lpstr>Analysing dynamical systems</vt:lpstr>
      <vt:lpstr>Analysing dynamical systems</vt:lpstr>
      <vt:lpstr>Analysing dynamical systems</vt:lpstr>
      <vt:lpstr>Analysing dynamical systems</vt:lpstr>
      <vt:lpstr>Analysing dynamical systems</vt:lpstr>
      <vt:lpstr>Question</vt:lpstr>
      <vt:lpstr>Answer</vt:lpstr>
      <vt:lpstr>Analysing dynamical systems</vt:lpstr>
      <vt:lpstr>Stable and unstable steady states</vt:lpstr>
      <vt:lpstr>Stable and unstable steady states</vt:lpstr>
      <vt:lpstr>Stable and unstable steady states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PowerPoint Presentation</vt:lpstr>
      <vt:lpstr>Summary of 1d dynamical systems</vt:lpstr>
      <vt:lpstr>Higher dimensional dynamical systems</vt:lpstr>
      <vt:lpstr>Higher dimensional dynamical systems</vt:lpstr>
      <vt:lpstr>Question</vt:lpstr>
      <vt:lpstr>Hint</vt:lpstr>
      <vt:lpstr>Answer</vt:lpstr>
      <vt:lpstr>PowerPoint Presentation</vt:lpstr>
      <vt:lpstr>The Wilson-Cowan model</vt:lpstr>
      <vt:lpstr>The Wilson-Cowan model</vt:lpstr>
      <vt:lpstr>Practical session: Simulating dynamical systems on a computer</vt:lpstr>
      <vt:lpstr>The Euler Method</vt:lpstr>
      <vt:lpstr>Practical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CUBRIC Modelling Workshop</dc:title>
  <dc:creator>Tait, Luke</dc:creator>
  <cp:lastModifiedBy>Luke Tait</cp:lastModifiedBy>
  <cp:revision>260</cp:revision>
  <dcterms:created xsi:type="dcterms:W3CDTF">2018-10-20T08:15:56Z</dcterms:created>
  <dcterms:modified xsi:type="dcterms:W3CDTF">2020-04-27T14:51:41Z</dcterms:modified>
</cp:coreProperties>
</file>